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80" r:id="rId6"/>
    <p:sldId id="264" r:id="rId7"/>
    <p:sldId id="273" r:id="rId8"/>
    <p:sldId id="265" r:id="rId9"/>
    <p:sldId id="274" r:id="rId10"/>
    <p:sldId id="281" r:id="rId11"/>
    <p:sldId id="266" r:id="rId12"/>
    <p:sldId id="276" r:id="rId13"/>
    <p:sldId id="282" r:id="rId14"/>
    <p:sldId id="268" r:id="rId15"/>
    <p:sldId id="275" r:id="rId16"/>
    <p:sldId id="283" r:id="rId17"/>
    <p:sldId id="270" r:id="rId18"/>
    <p:sldId id="277" r:id="rId19"/>
    <p:sldId id="271" r:id="rId20"/>
    <p:sldId id="279" r:id="rId21"/>
    <p:sldId id="269" r:id="rId22"/>
    <p:sldId id="278" r:id="rId23"/>
    <p:sldId id="267" r:id="rId24"/>
    <p:sldId id="261" r:id="rId25"/>
    <p:sldId id="272"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88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55A64-6CB7-468D-A1FA-B50F094B756B}"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344155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5A64-6CB7-468D-A1FA-B50F094B756B}"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32578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5A64-6CB7-468D-A1FA-B50F094B756B}"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331156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55A64-6CB7-468D-A1FA-B50F094B756B}"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241497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55A64-6CB7-468D-A1FA-B50F094B756B}"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275437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55A64-6CB7-468D-A1FA-B50F094B756B}"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177906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55A64-6CB7-468D-A1FA-B50F094B756B}" type="datetimeFigureOut">
              <a:rPr lang="en-US" smtClean="0"/>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423359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55A64-6CB7-468D-A1FA-B50F094B756B}" type="datetimeFigureOut">
              <a:rPr lang="en-US" smtClean="0"/>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298264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55A64-6CB7-468D-A1FA-B50F094B756B}" type="datetimeFigureOut">
              <a:rPr lang="en-US" smtClean="0"/>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196182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5A64-6CB7-468D-A1FA-B50F094B756B}"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206751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5A64-6CB7-468D-A1FA-B50F094B756B}"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0611A-9B82-4F76-B174-C72CEE7BF8EB}" type="slidenum">
              <a:rPr lang="en-US" smtClean="0"/>
              <a:t>‹#›</a:t>
            </a:fld>
            <a:endParaRPr lang="en-US"/>
          </a:p>
        </p:txBody>
      </p:sp>
    </p:spTree>
    <p:extLst>
      <p:ext uri="{BB962C8B-B14F-4D97-AF65-F5344CB8AC3E}">
        <p14:creationId xmlns:p14="http://schemas.microsoft.com/office/powerpoint/2010/main" val="247712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55A64-6CB7-468D-A1FA-B50F094B756B}" type="datetimeFigureOut">
              <a:rPr lang="en-US" smtClean="0"/>
              <a:t>3/3/2014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0611A-9B82-4F76-B174-C72CEE7BF8EB}" type="slidenum">
              <a:rPr lang="en-US" smtClean="0"/>
              <a:t>‹#›</a:t>
            </a:fld>
            <a:endParaRPr lang="en-US"/>
          </a:p>
        </p:txBody>
      </p:sp>
    </p:spTree>
    <p:extLst>
      <p:ext uri="{BB962C8B-B14F-4D97-AF65-F5344CB8AC3E}">
        <p14:creationId xmlns:p14="http://schemas.microsoft.com/office/powerpoint/2010/main" val="169831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TextBox 5"/>
          <p:cNvSpPr txBox="1"/>
          <p:nvPr/>
        </p:nvSpPr>
        <p:spPr>
          <a:xfrm>
            <a:off x="685800" y="1472401"/>
            <a:ext cx="2834430" cy="3770263"/>
          </a:xfrm>
          <a:prstGeom prst="rect">
            <a:avLst/>
          </a:prstGeom>
          <a:solidFill>
            <a:srgbClr val="FFFF00"/>
          </a:solidFill>
        </p:spPr>
        <p:txBody>
          <a:bodyPr wrap="none" rtlCol="0">
            <a:spAutoFit/>
          </a:bodyPr>
          <a:lstStyle/>
          <a:p>
            <a:r>
              <a:rPr lang="en-US" sz="23900" dirty="0" smtClean="0">
                <a:latin typeface="Bernard MT Condensed" panose="02050806060905020404" pitchFamily="18" charset="0"/>
              </a:rPr>
              <a:t>10</a:t>
            </a:r>
            <a:endParaRPr lang="en-US" sz="2800" dirty="0">
              <a:latin typeface="Bernard MT Condensed" panose="02050806060905020404" pitchFamily="18" charset="0"/>
            </a:endParaRPr>
          </a:p>
        </p:txBody>
      </p:sp>
      <p:sp>
        <p:nvSpPr>
          <p:cNvPr id="7" name="TextBox 6"/>
          <p:cNvSpPr txBox="1"/>
          <p:nvPr/>
        </p:nvSpPr>
        <p:spPr>
          <a:xfrm>
            <a:off x="3534646" y="2388036"/>
            <a:ext cx="5413020" cy="1938992"/>
          </a:xfrm>
          <a:prstGeom prst="rect">
            <a:avLst/>
          </a:prstGeom>
          <a:noFill/>
        </p:spPr>
        <p:txBody>
          <a:bodyPr wrap="none" rtlCol="0">
            <a:spAutoFit/>
          </a:bodyPr>
          <a:lstStyle/>
          <a:p>
            <a:r>
              <a:rPr lang="en-US" sz="6000" b="1" dirty="0" smtClean="0">
                <a:latin typeface="+mj-lt"/>
              </a:rPr>
              <a:t>Reasons </a:t>
            </a:r>
            <a:r>
              <a:rPr lang="en-US" sz="6000" b="1" dirty="0" smtClean="0">
                <a:latin typeface="+mj-lt"/>
              </a:rPr>
              <a:t>Russia</a:t>
            </a:r>
            <a:br>
              <a:rPr lang="en-US" sz="6000" b="1" dirty="0" smtClean="0">
                <a:latin typeface="+mj-lt"/>
              </a:rPr>
            </a:br>
            <a:r>
              <a:rPr lang="en-US" sz="6000" b="1" dirty="0" smtClean="0">
                <a:latin typeface="+mj-lt"/>
              </a:rPr>
              <a:t>Invaded </a:t>
            </a:r>
            <a:r>
              <a:rPr lang="en-US" sz="6000" b="1" dirty="0" smtClean="0">
                <a:latin typeface="+mj-lt"/>
              </a:rPr>
              <a:t>Ukrain</a:t>
            </a:r>
            <a:r>
              <a:rPr lang="en-US" sz="6000" b="1" dirty="0">
                <a:latin typeface="+mj-lt"/>
              </a:rPr>
              <a:t>e</a:t>
            </a:r>
          </a:p>
        </p:txBody>
      </p:sp>
      <p:pic>
        <p:nvPicPr>
          <p:cNvPr id="4099" name="Picture 3" descr="C:\Users\John\AppData\Local\Microsoft\Windows\Temporary Internet Files\Content.IE5\11ASMZZG\MC9001884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310095"/>
            <a:ext cx="2711450" cy="31500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4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76287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2677904">
            <a:off x="3756731" y="427340"/>
            <a:ext cx="2445302" cy="1936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latin typeface="AR JULIAN" panose="02000000000000000000" pitchFamily="2" charset="0"/>
              </a:rPr>
              <a:t>And HERE ARE THE NATURAL GAS PIPELINES FLOWING FROM RUSSIA TO EUROPE…</a:t>
            </a:r>
            <a:endParaRPr lang="en-US" sz="1400" u="sng" dirty="0">
              <a:solidFill>
                <a:srgbClr val="FF0000"/>
              </a:solidFill>
              <a:latin typeface="AR JULIAN" panose="02000000000000000000" pitchFamily="2" charset="0"/>
            </a:endParaRPr>
          </a:p>
        </p:txBody>
      </p:sp>
      <p:sp>
        <p:nvSpPr>
          <p:cNvPr id="3" name="Oval 2"/>
          <p:cNvSpPr/>
          <p:nvPr/>
        </p:nvSpPr>
        <p:spPr>
          <a:xfrm>
            <a:off x="5334000" y="3810000"/>
            <a:ext cx="4419600" cy="3581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rPr>
              <a:t>Of the roughly 160 billion cubic meters of natural gas that Russia sold to Europe last year, which equated to a quarter of European demand, roughly half traveled through Ukrainian pipelines. </a:t>
            </a:r>
            <a:endParaRPr lang="en-US" b="1" dirty="0">
              <a:solidFill>
                <a:schemeClr val="tx2">
                  <a:lumMod val="75000"/>
                </a:schemeClr>
              </a:solidFill>
            </a:endParaRPr>
          </a:p>
        </p:txBody>
      </p:sp>
      <p:sp>
        <p:nvSpPr>
          <p:cNvPr id="4" name="TextBox 3"/>
          <p:cNvSpPr txBox="1"/>
          <p:nvPr/>
        </p:nvSpPr>
        <p:spPr>
          <a:xfrm>
            <a:off x="685799" y="5990909"/>
            <a:ext cx="1745991" cy="246221"/>
          </a:xfrm>
          <a:prstGeom prst="rect">
            <a:avLst/>
          </a:prstGeom>
          <a:noFill/>
        </p:spPr>
        <p:txBody>
          <a:bodyPr wrap="none" rtlCol="0">
            <a:spAutoFit/>
          </a:bodyPr>
          <a:lstStyle/>
          <a:p>
            <a:r>
              <a:rPr lang="en-US" sz="1000" dirty="0" smtClean="0"/>
              <a:t>Source: </a:t>
            </a:r>
            <a:r>
              <a:rPr lang="en-US" sz="1000" dirty="0" err="1" smtClean="0"/>
              <a:t>Agence</a:t>
            </a:r>
            <a:r>
              <a:rPr lang="en-US" sz="1000" dirty="0" smtClean="0"/>
              <a:t> France-</a:t>
            </a:r>
            <a:r>
              <a:rPr lang="en-US" sz="1000" dirty="0" err="1" smtClean="0"/>
              <a:t>Presse</a:t>
            </a:r>
            <a:endParaRPr lang="en-US" sz="1000" dirty="0"/>
          </a:p>
        </p:txBody>
      </p:sp>
    </p:spTree>
    <p:extLst>
      <p:ext uri="{BB962C8B-B14F-4D97-AF65-F5344CB8AC3E}">
        <p14:creationId xmlns:p14="http://schemas.microsoft.com/office/powerpoint/2010/main" val="19862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50802"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4</a:t>
            </a:r>
          </a:p>
        </p:txBody>
      </p:sp>
      <p:sp>
        <p:nvSpPr>
          <p:cNvPr id="3" name="TextBox 2"/>
          <p:cNvSpPr txBox="1"/>
          <p:nvPr/>
        </p:nvSpPr>
        <p:spPr>
          <a:xfrm>
            <a:off x="3962400" y="2157159"/>
            <a:ext cx="4908267" cy="2800767"/>
          </a:xfrm>
          <a:prstGeom prst="rect">
            <a:avLst/>
          </a:prstGeom>
          <a:noFill/>
        </p:spPr>
        <p:txBody>
          <a:bodyPr wrap="none" rtlCol="0">
            <a:spAutoFit/>
          </a:bodyPr>
          <a:lstStyle/>
          <a:p>
            <a:r>
              <a:rPr lang="en-US" sz="8800" b="1" dirty="0" smtClean="0">
                <a:effectLst>
                  <a:reflection blurRad="139700" stA="75000" endPos="36000" dist="12700" dir="5400000" sy="-100000" algn="bl" rotWithShape="0"/>
                </a:effectLst>
                <a:latin typeface="+mj-lt"/>
              </a:rPr>
              <a:t>Natural</a:t>
            </a:r>
            <a:br>
              <a:rPr lang="en-US" sz="8800" b="1" dirty="0" smtClean="0">
                <a:effectLst>
                  <a:reflection blurRad="139700" stA="75000" endPos="36000" dist="12700" dir="5400000" sy="-100000" algn="bl" rotWithShape="0"/>
                </a:effectLst>
                <a:latin typeface="+mj-lt"/>
              </a:rPr>
            </a:br>
            <a:r>
              <a:rPr lang="en-US" sz="8800" b="1" dirty="0" smtClean="0">
                <a:effectLst>
                  <a:reflection blurRad="139700" stA="75000" endPos="36000" dist="12700" dir="5400000" sy="-100000" algn="bl" rotWithShape="0"/>
                </a:effectLst>
                <a:latin typeface="+mj-lt"/>
              </a:rPr>
              <a:t>Resources</a:t>
            </a:r>
            <a:endParaRPr lang="en-US" sz="8800" dirty="0">
              <a:effectLst>
                <a:reflection blurRad="139700" stA="75000" endPos="36000" dist="12700" dir="5400000" sy="-100000" algn="bl" rotWithShape="0"/>
              </a:effectLst>
              <a:latin typeface="+mj-lt"/>
            </a:endParaRPr>
          </a:p>
        </p:txBody>
      </p:sp>
    </p:spTree>
    <p:extLst>
      <p:ext uri="{BB962C8B-B14F-4D97-AF65-F5344CB8AC3E}">
        <p14:creationId xmlns:p14="http://schemas.microsoft.com/office/powerpoint/2010/main" val="46455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8" name="Picture 2" descr="C:\Users\John\AppData\Local\Microsoft\Windows\Temporary Internet Files\Content.IE5\6M9U3G74\MC9002411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75343"/>
            <a:ext cx="590276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724612"/>
            <a:ext cx="3352800" cy="2677656"/>
          </a:xfrm>
          <a:prstGeom prst="rect">
            <a:avLst/>
          </a:prstGeom>
          <a:solidFill>
            <a:schemeClr val="bg1"/>
          </a:solidFill>
        </p:spPr>
        <p:txBody>
          <a:bodyPr wrap="square" rtlCol="0">
            <a:spAutoFit/>
          </a:bodyPr>
          <a:lstStyle/>
          <a:p>
            <a:r>
              <a:rPr lang="en-US" sz="2400" dirty="0">
                <a:latin typeface="Playbill" panose="040506030A0602020202" pitchFamily="82" charset="0"/>
              </a:rPr>
              <a:t>According to Bloomberg News, </a:t>
            </a:r>
            <a:r>
              <a:rPr lang="en-US" sz="2400" dirty="0" smtClean="0">
                <a:latin typeface="Playbill" panose="040506030A0602020202" pitchFamily="82" charset="0"/>
              </a:rPr>
              <a:t/>
            </a:r>
            <a:br>
              <a:rPr lang="en-US" sz="2400" dirty="0" smtClean="0">
                <a:latin typeface="Playbill" panose="040506030A0602020202" pitchFamily="82" charset="0"/>
              </a:rPr>
            </a:br>
            <a:r>
              <a:rPr lang="en-US" sz="2400" dirty="0" smtClean="0">
                <a:latin typeface="Playbill" panose="040506030A0602020202" pitchFamily="82" charset="0"/>
              </a:rPr>
              <a:t>“</a:t>
            </a:r>
            <a:r>
              <a:rPr lang="en-US" sz="2400" dirty="0">
                <a:latin typeface="Playbill" panose="040506030A0602020202" pitchFamily="82" charset="0"/>
              </a:rPr>
              <a:t>After making a natural gas discovery in </a:t>
            </a:r>
            <a:r>
              <a:rPr lang="en-US" sz="2400" dirty="0" smtClean="0">
                <a:latin typeface="Playbill" panose="040506030A0602020202" pitchFamily="82" charset="0"/>
              </a:rPr>
              <a:t/>
            </a:r>
            <a:br>
              <a:rPr lang="en-US" sz="2400" dirty="0" smtClean="0">
                <a:latin typeface="Playbill" panose="040506030A0602020202" pitchFamily="82" charset="0"/>
              </a:rPr>
            </a:br>
            <a:r>
              <a:rPr lang="en-US" sz="2400" dirty="0" smtClean="0">
                <a:latin typeface="Playbill" panose="040506030A0602020202" pitchFamily="82" charset="0"/>
              </a:rPr>
              <a:t>neighboring Romania </a:t>
            </a:r>
            <a:r>
              <a:rPr lang="en-US" sz="2400" dirty="0">
                <a:latin typeface="Playbill" panose="040506030A0602020202" pitchFamily="82" charset="0"/>
              </a:rPr>
              <a:t>that may flow </a:t>
            </a:r>
            <a:r>
              <a:rPr lang="en-US" sz="2400" dirty="0" smtClean="0">
                <a:latin typeface="Playbill" panose="040506030A0602020202" pitchFamily="82" charset="0"/>
              </a:rPr>
              <a:t/>
            </a:r>
            <a:br>
              <a:rPr lang="en-US" sz="2400" dirty="0" smtClean="0">
                <a:latin typeface="Playbill" panose="040506030A0602020202" pitchFamily="82" charset="0"/>
              </a:rPr>
            </a:br>
            <a:r>
              <a:rPr lang="en-US" sz="2400" dirty="0" smtClean="0">
                <a:latin typeface="Playbill" panose="040506030A0602020202" pitchFamily="82" charset="0"/>
              </a:rPr>
              <a:t>fast </a:t>
            </a:r>
            <a:r>
              <a:rPr lang="en-US" sz="2400" dirty="0">
                <a:latin typeface="Playbill" panose="040506030A0602020202" pitchFamily="82" charset="0"/>
              </a:rPr>
              <a:t>enough to </a:t>
            </a:r>
            <a:r>
              <a:rPr lang="en-US" sz="2400" dirty="0" smtClean="0">
                <a:latin typeface="Playbill" panose="040506030A0602020202" pitchFamily="82" charset="0"/>
              </a:rPr>
              <a:t>supply </a:t>
            </a:r>
            <a:r>
              <a:rPr lang="en-US" sz="2400" dirty="0">
                <a:latin typeface="Playbill" panose="040506030A0602020202" pitchFamily="82" charset="0"/>
              </a:rPr>
              <a:t>half of that </a:t>
            </a:r>
            <a:r>
              <a:rPr lang="en-US" sz="2400" dirty="0" smtClean="0">
                <a:latin typeface="Playbill" panose="040506030A0602020202" pitchFamily="82" charset="0"/>
              </a:rPr>
              <a:t/>
            </a:r>
            <a:br>
              <a:rPr lang="en-US" sz="2400" dirty="0" smtClean="0">
                <a:latin typeface="Playbill" panose="040506030A0602020202" pitchFamily="82" charset="0"/>
              </a:rPr>
            </a:br>
            <a:r>
              <a:rPr lang="en-US" sz="2400" dirty="0" smtClean="0">
                <a:latin typeface="Playbill" panose="040506030A0602020202" pitchFamily="82" charset="0"/>
              </a:rPr>
              <a:t>country’s </a:t>
            </a:r>
            <a:r>
              <a:rPr lang="en-US" sz="2400" dirty="0">
                <a:latin typeface="Playbill" panose="040506030A0602020202" pitchFamily="82" charset="0"/>
              </a:rPr>
              <a:t>consumption, </a:t>
            </a:r>
            <a:r>
              <a:rPr lang="en-US" sz="2400" dirty="0" smtClean="0">
                <a:latin typeface="Playbill" panose="040506030A0602020202" pitchFamily="82" charset="0"/>
              </a:rPr>
              <a:t>[</a:t>
            </a:r>
            <a:r>
              <a:rPr lang="en-US" sz="2400" dirty="0">
                <a:latin typeface="Playbill" panose="040506030A0602020202" pitchFamily="82" charset="0"/>
              </a:rPr>
              <a:t>ExxonMobil] </a:t>
            </a:r>
            <a:r>
              <a:rPr lang="en-US" sz="2400" dirty="0" smtClean="0">
                <a:latin typeface="Playbill" panose="040506030A0602020202" pitchFamily="82" charset="0"/>
              </a:rPr>
              <a:t/>
            </a:r>
            <a:br>
              <a:rPr lang="en-US" sz="2400" dirty="0" smtClean="0">
                <a:latin typeface="Playbill" panose="040506030A0602020202" pitchFamily="82" charset="0"/>
              </a:rPr>
            </a:br>
            <a:r>
              <a:rPr lang="en-US" sz="2400" dirty="0" smtClean="0">
                <a:latin typeface="Playbill" panose="040506030A0602020202" pitchFamily="82" charset="0"/>
              </a:rPr>
              <a:t>plans </a:t>
            </a:r>
            <a:r>
              <a:rPr lang="en-US" sz="2400" dirty="0">
                <a:latin typeface="Playbill" panose="040506030A0602020202" pitchFamily="82" charset="0"/>
              </a:rPr>
              <a:t>exploration in </a:t>
            </a:r>
            <a:r>
              <a:rPr lang="en-US" sz="2400" dirty="0" smtClean="0">
                <a:latin typeface="Playbill" panose="040506030A0602020202" pitchFamily="82" charset="0"/>
              </a:rPr>
              <a:t>Bulgaria</a:t>
            </a:r>
            <a:r>
              <a:rPr lang="en-US" sz="2400" dirty="0">
                <a:latin typeface="Playbill" panose="040506030A0602020202" pitchFamily="82" charset="0"/>
              </a:rPr>
              <a:t>, Russia and Ukraine.”</a:t>
            </a:r>
          </a:p>
        </p:txBody>
      </p:sp>
    </p:spTree>
    <p:extLst>
      <p:ext uri="{BB962C8B-B14F-4D97-AF65-F5344CB8AC3E}">
        <p14:creationId xmlns:p14="http://schemas.microsoft.com/office/powerpoint/2010/main" val="112812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angle 2"/>
          <p:cNvSpPr/>
          <p:nvPr/>
        </p:nvSpPr>
        <p:spPr>
          <a:xfrm>
            <a:off x="3276601" y="4343400"/>
            <a:ext cx="4572000" cy="1477328"/>
          </a:xfrm>
          <a:prstGeom prst="rect">
            <a:avLst/>
          </a:prstGeom>
        </p:spPr>
        <p:txBody>
          <a:bodyPr wrap="square">
            <a:spAutoFit/>
          </a:bodyPr>
          <a:lstStyle/>
          <a:p>
            <a:pPr algn="just"/>
            <a:r>
              <a:rPr lang="en-US" b="1" dirty="0" smtClean="0">
                <a:latin typeface="Bookman Old Style" panose="02050604050505020204" pitchFamily="18" charset="0"/>
              </a:rPr>
              <a:t>is </a:t>
            </a:r>
            <a:r>
              <a:rPr lang="en-US" b="1" dirty="0">
                <a:latin typeface="Bookman Old Style" panose="02050604050505020204" pitchFamily="18" charset="0"/>
              </a:rPr>
              <a:t>so confident of prospects in the unexplored Black </a:t>
            </a:r>
            <a:r>
              <a:rPr lang="en-US" b="1" dirty="0" smtClean="0">
                <a:latin typeface="Bookman Old Style" panose="02050604050505020204" pitchFamily="18" charset="0"/>
              </a:rPr>
              <a:t>Sea that it was planning to </a:t>
            </a:r>
            <a:r>
              <a:rPr lang="en-US" b="1" dirty="0">
                <a:latin typeface="Bookman Old Style" panose="02050604050505020204" pitchFamily="18" charset="0"/>
              </a:rPr>
              <a:t>spend $735 million to drill just two deep-water wells </a:t>
            </a:r>
            <a:r>
              <a:rPr lang="en-US" b="1" dirty="0" smtClean="0">
                <a:latin typeface="Bookman Old Style" panose="02050604050505020204" pitchFamily="18" charset="0"/>
              </a:rPr>
              <a:t>off Ukraine’s </a:t>
            </a:r>
            <a:r>
              <a:rPr lang="en-US" b="1" dirty="0">
                <a:latin typeface="Bookman Old Style" panose="02050604050505020204" pitchFamily="18" charset="0"/>
              </a:rPr>
              <a:t>coast.</a:t>
            </a:r>
            <a:endParaRPr lang="en-US" b="1" dirty="0">
              <a:latin typeface="Bookman Old Style" panose="02050604050505020204" pitchFamily="18" charset="0"/>
            </a:endParaRPr>
          </a:p>
        </p:txBody>
      </p:sp>
      <p:sp>
        <p:nvSpPr>
          <p:cNvPr id="4" name="TextBox 3"/>
          <p:cNvSpPr txBox="1"/>
          <p:nvPr/>
        </p:nvSpPr>
        <p:spPr>
          <a:xfrm>
            <a:off x="2552700" y="1905000"/>
            <a:ext cx="6324600" cy="1200329"/>
          </a:xfrm>
          <a:prstGeom prst="rect">
            <a:avLst/>
          </a:prstGeom>
          <a:noFill/>
        </p:spPr>
        <p:txBody>
          <a:bodyPr wrap="square" rtlCol="0">
            <a:spAutoFit/>
          </a:bodyPr>
          <a:lstStyle/>
          <a:p>
            <a:pPr algn="just"/>
            <a:r>
              <a:rPr lang="en-US" b="1" dirty="0" smtClean="0">
                <a:latin typeface="Bookman Old Style" panose="02050604050505020204" pitchFamily="18" charset="0"/>
              </a:rPr>
              <a:t>At present, the Black Sea is one of the last frontiers in the oil and natural gas industries. At present, there are fewer than 100 wells drilled, compared with more than 7,000 in the North Sea.</a:t>
            </a:r>
            <a:endParaRPr lang="en-US" b="1" dirty="0">
              <a:latin typeface="Bookman Old Style" panose="02050604050505020204" pitchFamily="18" charset="0"/>
            </a:endParaRPr>
          </a:p>
        </p:txBody>
      </p:sp>
      <p:pic>
        <p:nvPicPr>
          <p:cNvPr id="3075" name="Picture 3" descr="C:\Users\John\AppData\Local\Microsoft\Windows\Temporary Internet Files\Content.IE5\6M9U3G74\MC90043806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44450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599" y="3594100"/>
            <a:ext cx="4739861" cy="923330"/>
          </a:xfrm>
          <a:prstGeom prst="rect">
            <a:avLst/>
          </a:prstGeom>
        </p:spPr>
        <p:txBody>
          <a:bodyPr wrap="square">
            <a:spAutoFit/>
          </a:bodyPr>
          <a:lstStyle/>
          <a:p>
            <a:r>
              <a:rPr lang="en-US" sz="5400" b="1" dirty="0">
                <a:solidFill>
                  <a:schemeClr val="bg1"/>
                </a:solidFill>
                <a:latin typeface="Bookman Old Style" panose="02050604050505020204" pitchFamily="18" charset="0"/>
              </a:rPr>
              <a:t>Exxon </a:t>
            </a:r>
            <a:r>
              <a:rPr lang="en-US" sz="5400" b="1" dirty="0" smtClean="0">
                <a:solidFill>
                  <a:schemeClr val="bg1"/>
                </a:solidFill>
                <a:latin typeface="Bookman Old Style" panose="02050604050505020204" pitchFamily="18" charset="0"/>
              </a:rPr>
              <a:t>Mobil</a:t>
            </a:r>
            <a:endParaRPr lang="en-US" sz="5400" dirty="0"/>
          </a:p>
        </p:txBody>
      </p:sp>
    </p:spTree>
    <p:extLst>
      <p:ext uri="{BB962C8B-B14F-4D97-AF65-F5344CB8AC3E}">
        <p14:creationId xmlns:p14="http://schemas.microsoft.com/office/powerpoint/2010/main" val="31856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5</a:t>
            </a:r>
          </a:p>
        </p:txBody>
      </p:sp>
      <p:sp>
        <p:nvSpPr>
          <p:cNvPr id="3" name="TextBox 2"/>
          <p:cNvSpPr txBox="1"/>
          <p:nvPr/>
        </p:nvSpPr>
        <p:spPr>
          <a:xfrm>
            <a:off x="3733800" y="2403381"/>
            <a:ext cx="4649606" cy="2308324"/>
          </a:xfrm>
          <a:prstGeom prst="rect">
            <a:avLst/>
          </a:prstGeom>
          <a:noFill/>
        </p:spPr>
        <p:txBody>
          <a:bodyPr wrap="none" rtlCol="0">
            <a:spAutoFit/>
          </a:bodyPr>
          <a:lstStyle/>
          <a:p>
            <a:r>
              <a:rPr lang="en-US" sz="7200" b="1" dirty="0" smtClean="0">
                <a:effectLst>
                  <a:reflection blurRad="139700" stA="60000" endA="900" endPos="60000" dist="12700" dir="5400000" sy="-100000" algn="bl" rotWithShape="0"/>
                </a:effectLst>
                <a:latin typeface="+mj-lt"/>
              </a:rPr>
              <a:t>Agricultural</a:t>
            </a:r>
            <a:br>
              <a:rPr lang="en-US" sz="7200" b="1" dirty="0" smtClean="0">
                <a:effectLst>
                  <a:reflection blurRad="139700" stA="60000" endA="900" endPos="60000" dist="12700" dir="5400000" sy="-100000" algn="bl" rotWithShape="0"/>
                </a:effectLst>
                <a:latin typeface="+mj-lt"/>
              </a:rPr>
            </a:br>
            <a:r>
              <a:rPr lang="en-US" sz="7200" b="1" dirty="0" smtClean="0">
                <a:effectLst>
                  <a:reflection blurRad="139700" stA="60000" endA="900" endPos="60000" dist="12700" dir="5400000" sy="-100000" algn="bl" rotWithShape="0"/>
                </a:effectLst>
                <a:latin typeface="+mj-lt"/>
              </a:rPr>
              <a:t>Resources</a:t>
            </a:r>
            <a:endParaRPr lang="en-US" sz="72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170177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122" name="Picture 2" descr="C:\Users\John\AppData\Local\Microsoft\Windows\Temporary Internet Files\Content.IE5\11ASMZZG\MC9002172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95600"/>
            <a:ext cx="4364038" cy="42911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5502" y="1700981"/>
            <a:ext cx="4150697" cy="523220"/>
          </a:xfrm>
          <a:prstGeom prst="rect">
            <a:avLst/>
          </a:prstGeom>
        </p:spPr>
        <p:txBody>
          <a:bodyPr wrap="square">
            <a:spAutoFit/>
          </a:bodyPr>
          <a:lstStyle/>
          <a:p>
            <a:r>
              <a:rPr lang="en-US" sz="2800" dirty="0">
                <a:latin typeface="Impact" panose="020B0806030902050204" pitchFamily="34" charset="0"/>
              </a:rPr>
              <a:t>Ukraine is considered </a:t>
            </a:r>
            <a:r>
              <a:rPr lang="en-US" sz="2800" dirty="0" smtClean="0">
                <a:latin typeface="Impact" panose="020B0806030902050204" pitchFamily="34" charset="0"/>
              </a:rPr>
              <a:t>the</a:t>
            </a:r>
            <a:endParaRPr lang="en-US" sz="2800" dirty="0">
              <a:latin typeface="Impact" panose="020B0806030902050204" pitchFamily="34" charset="0"/>
            </a:endParaRPr>
          </a:p>
        </p:txBody>
      </p:sp>
      <p:sp>
        <p:nvSpPr>
          <p:cNvPr id="4" name="Rectangle 3"/>
          <p:cNvSpPr/>
          <p:nvPr/>
        </p:nvSpPr>
        <p:spPr>
          <a:xfrm>
            <a:off x="3545503" y="2297473"/>
            <a:ext cx="4988897" cy="1754326"/>
          </a:xfrm>
          <a:prstGeom prst="rect">
            <a:avLst/>
          </a:prstGeom>
        </p:spPr>
        <p:txBody>
          <a:bodyPr wrap="square">
            <a:spAutoFit/>
          </a:bodyPr>
          <a:lstStyle/>
          <a:p>
            <a:r>
              <a:rPr lang="en-US" sz="5400" dirty="0" smtClean="0">
                <a:solidFill>
                  <a:srgbClr val="FFFF00"/>
                </a:solidFill>
                <a:latin typeface="Impact" panose="020B0806030902050204" pitchFamily="34" charset="0"/>
              </a:rPr>
              <a:t>BREADBASKET OF EUROPE</a:t>
            </a:r>
            <a:endParaRPr lang="en-US" sz="5400" dirty="0">
              <a:solidFill>
                <a:srgbClr val="FFFF00"/>
              </a:solidFill>
              <a:latin typeface="Impact" panose="020B0806030902050204" pitchFamily="34" charset="0"/>
            </a:endParaRPr>
          </a:p>
        </p:txBody>
      </p:sp>
    </p:spTree>
    <p:extLst>
      <p:ext uri="{BB962C8B-B14F-4D97-AF65-F5344CB8AC3E}">
        <p14:creationId xmlns:p14="http://schemas.microsoft.com/office/powerpoint/2010/main" val="407060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2133600" y="906162"/>
            <a:ext cx="4742004" cy="2646878"/>
          </a:xfrm>
          <a:prstGeom prst="rect">
            <a:avLst/>
          </a:prstGeom>
          <a:noFill/>
        </p:spPr>
        <p:txBody>
          <a:bodyPr wrap="none" rtlCol="0">
            <a:spAutoFit/>
          </a:bodyPr>
          <a:lstStyle/>
          <a:p>
            <a:r>
              <a:rPr lang="en-US" sz="16600" dirty="0" smtClean="0">
                <a:solidFill>
                  <a:srgbClr val="FFFF00"/>
                </a:solidFill>
                <a:latin typeface="Bookman Old Style" panose="02050604050505020204" pitchFamily="18" charset="0"/>
              </a:rPr>
              <a:t>30%</a:t>
            </a:r>
            <a:endParaRPr lang="en-US" dirty="0">
              <a:solidFill>
                <a:srgbClr val="FFFF00"/>
              </a:solidFill>
              <a:latin typeface="Bookman Old Style" panose="02050604050505020204" pitchFamily="18" charset="0"/>
            </a:endParaRPr>
          </a:p>
        </p:txBody>
      </p:sp>
      <p:sp>
        <p:nvSpPr>
          <p:cNvPr id="5" name="TextBox 4"/>
          <p:cNvSpPr txBox="1"/>
          <p:nvPr/>
        </p:nvSpPr>
        <p:spPr>
          <a:xfrm>
            <a:off x="2108886" y="3276600"/>
            <a:ext cx="4742004" cy="2062103"/>
          </a:xfrm>
          <a:prstGeom prst="rect">
            <a:avLst/>
          </a:prstGeom>
          <a:noFill/>
        </p:spPr>
        <p:txBody>
          <a:bodyPr wrap="square" rtlCol="0">
            <a:spAutoFit/>
          </a:bodyPr>
          <a:lstStyle/>
          <a:p>
            <a:r>
              <a:rPr lang="en-US" sz="3200" b="1" dirty="0" smtClean="0">
                <a:latin typeface="Bookman Old Style" panose="02050604050505020204" pitchFamily="18" charset="0"/>
              </a:rPr>
              <a:t>According to Wikipedia, Ukraine possess 30% of the world’s black soil.</a:t>
            </a:r>
            <a:endParaRPr lang="en-US" sz="3200" b="1" dirty="0">
              <a:latin typeface="Bookman Old Style" panose="02050604050505020204" pitchFamily="18" charset="0"/>
            </a:endParaRPr>
          </a:p>
        </p:txBody>
      </p:sp>
    </p:spTree>
    <p:extLst>
      <p:ext uri="{BB962C8B-B14F-4D97-AF65-F5344CB8AC3E}">
        <p14:creationId xmlns:p14="http://schemas.microsoft.com/office/powerpoint/2010/main" val="3291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6</a:t>
            </a:r>
          </a:p>
        </p:txBody>
      </p:sp>
      <p:sp>
        <p:nvSpPr>
          <p:cNvPr id="3" name="TextBox 2"/>
          <p:cNvSpPr txBox="1"/>
          <p:nvPr/>
        </p:nvSpPr>
        <p:spPr>
          <a:xfrm>
            <a:off x="3878931" y="2626519"/>
            <a:ext cx="5014578" cy="1862048"/>
          </a:xfrm>
          <a:prstGeom prst="rect">
            <a:avLst/>
          </a:prstGeom>
          <a:noFill/>
        </p:spPr>
        <p:txBody>
          <a:bodyPr wrap="none" rtlCol="0">
            <a:spAutoFit/>
          </a:bodyPr>
          <a:lstStyle/>
          <a:p>
            <a:r>
              <a:rPr lang="en-US" sz="11500" b="1" dirty="0">
                <a:effectLst>
                  <a:reflection blurRad="139700" stA="60000" endA="900" endPos="60000" dist="12700" dir="5400000" sy="-100000" algn="bl" rotWithShape="0"/>
                </a:effectLst>
                <a:latin typeface="+mj-lt"/>
              </a:rPr>
              <a:t>Military</a:t>
            </a:r>
            <a:endParaRPr lang="en-US"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135146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146" name="Picture 2" descr="C:\Users\John\AppData\Local\Microsoft\Windows\Temporary Internet Files\Content.IE5\WF6W3QQQ\MC90033419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83036"/>
            <a:ext cx="4470400" cy="9230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43232"/>
            <a:ext cx="4193458" cy="923330"/>
          </a:xfrm>
          <a:prstGeom prst="rect">
            <a:avLst/>
          </a:prstGeom>
          <a:noFill/>
        </p:spPr>
        <p:txBody>
          <a:bodyPr wrap="square" rtlCol="0">
            <a:spAutoFit/>
          </a:bodyPr>
          <a:lstStyle/>
          <a:p>
            <a:r>
              <a:rPr lang="en-US" dirty="0">
                <a:latin typeface="Sylfaen" panose="010A0502050306030303" pitchFamily="18" charset="0"/>
              </a:rPr>
              <a:t>As I’ve already </a:t>
            </a:r>
            <a:r>
              <a:rPr lang="en-US" dirty="0" smtClean="0">
                <a:latin typeface="Sylfaen" panose="010A0502050306030303" pitchFamily="18" charset="0"/>
              </a:rPr>
              <a:t>noted, the </a:t>
            </a:r>
            <a:r>
              <a:rPr lang="en-US" dirty="0">
                <a:latin typeface="Sylfaen" panose="010A0502050306030303" pitchFamily="18" charset="0"/>
              </a:rPr>
              <a:t>Crimean Peninsula is a critically important for Russia’s navy.</a:t>
            </a:r>
          </a:p>
        </p:txBody>
      </p:sp>
      <p:sp>
        <p:nvSpPr>
          <p:cNvPr id="3" name="TextBox 2"/>
          <p:cNvSpPr txBox="1"/>
          <p:nvPr/>
        </p:nvSpPr>
        <p:spPr>
          <a:xfrm>
            <a:off x="459658" y="1828800"/>
            <a:ext cx="4191000" cy="1200329"/>
          </a:xfrm>
          <a:prstGeom prst="rect">
            <a:avLst/>
          </a:prstGeom>
          <a:noFill/>
        </p:spPr>
        <p:txBody>
          <a:bodyPr wrap="square" rtlCol="0">
            <a:spAutoFit/>
          </a:bodyPr>
          <a:lstStyle/>
          <a:p>
            <a:r>
              <a:rPr lang="en-US" dirty="0">
                <a:latin typeface="Sylfaen" panose="010A0502050306030303" pitchFamily="18" charset="0"/>
              </a:rPr>
              <a:t>Its Black Sea naval fleet is headquartered </a:t>
            </a:r>
            <a:r>
              <a:rPr lang="en-US" dirty="0" smtClean="0">
                <a:latin typeface="Sylfaen" panose="010A0502050306030303" pitchFamily="18" charset="0"/>
              </a:rPr>
              <a:t>there, </a:t>
            </a:r>
            <a:r>
              <a:rPr lang="en-US" dirty="0">
                <a:latin typeface="Sylfaen" panose="010A0502050306030303" pitchFamily="18" charset="0"/>
              </a:rPr>
              <a:t>and the </a:t>
            </a:r>
            <a:r>
              <a:rPr lang="en-US" dirty="0" smtClean="0">
                <a:latin typeface="Sylfaen" panose="010A0502050306030303" pitchFamily="18" charset="0"/>
              </a:rPr>
              <a:t>peninsula </a:t>
            </a:r>
            <a:r>
              <a:rPr lang="en-US" dirty="0">
                <a:latin typeface="Sylfaen" panose="010A0502050306030303" pitchFamily="18" charset="0"/>
              </a:rPr>
              <a:t>controls entry to and egress from the Sea of </a:t>
            </a:r>
            <a:r>
              <a:rPr lang="en-US" dirty="0" err="1">
                <a:latin typeface="Sylfaen" panose="010A0502050306030303" pitchFamily="18" charset="0"/>
              </a:rPr>
              <a:t>Azoz</a:t>
            </a:r>
            <a:r>
              <a:rPr lang="en-US" dirty="0">
                <a:latin typeface="Sylfaen" panose="010A0502050306030303" pitchFamily="18" charset="0"/>
              </a:rPr>
              <a:t>.</a:t>
            </a:r>
          </a:p>
          <a:p>
            <a:endParaRPr lang="en-US" dirty="0"/>
          </a:p>
        </p:txBody>
      </p:sp>
      <p:sp>
        <p:nvSpPr>
          <p:cNvPr id="4" name="TextBox 3"/>
          <p:cNvSpPr txBox="1"/>
          <p:nvPr/>
        </p:nvSpPr>
        <p:spPr>
          <a:xfrm>
            <a:off x="459658" y="3124200"/>
            <a:ext cx="4191000" cy="1200329"/>
          </a:xfrm>
          <a:prstGeom prst="rect">
            <a:avLst/>
          </a:prstGeom>
          <a:noFill/>
        </p:spPr>
        <p:txBody>
          <a:bodyPr wrap="square" rtlCol="0">
            <a:spAutoFit/>
          </a:bodyPr>
          <a:lstStyle/>
          <a:p>
            <a:r>
              <a:rPr lang="en-US" dirty="0">
                <a:latin typeface="Sylfaen" panose="010A0502050306030303" pitchFamily="18" charset="0"/>
              </a:rPr>
              <a:t>To make matters worse </a:t>
            </a:r>
            <a:r>
              <a:rPr lang="en-US" dirty="0" smtClean="0">
                <a:latin typeface="Sylfaen" panose="010A0502050306030303" pitchFamily="18" charset="0"/>
              </a:rPr>
              <a:t>for Russia, </a:t>
            </a:r>
            <a:r>
              <a:rPr lang="en-US" dirty="0">
                <a:latin typeface="Sylfaen" panose="010A0502050306030303" pitchFamily="18" charset="0"/>
              </a:rPr>
              <a:t>the majority of the Black Sea coastline is held by NATO allies -- that is, Russia’s geopolitical adversaries.</a:t>
            </a:r>
          </a:p>
        </p:txBody>
      </p:sp>
      <p:sp>
        <p:nvSpPr>
          <p:cNvPr id="5" name="TextBox 4"/>
          <p:cNvSpPr txBox="1"/>
          <p:nvPr/>
        </p:nvSpPr>
        <p:spPr>
          <a:xfrm>
            <a:off x="457200" y="5029199"/>
            <a:ext cx="4191000" cy="1031757"/>
          </a:xfrm>
          <a:prstGeom prst="rect">
            <a:avLst/>
          </a:prstGeom>
          <a:noFill/>
        </p:spPr>
        <p:txBody>
          <a:bodyPr wrap="square" rtlCol="0">
            <a:spAutoFit/>
          </a:bodyPr>
          <a:lstStyle/>
          <a:p>
            <a:pPr>
              <a:lnSpc>
                <a:spcPct val="150000"/>
              </a:lnSpc>
            </a:pPr>
            <a:r>
              <a:rPr lang="en-US" sz="1400" i="1" dirty="0">
                <a:solidFill>
                  <a:srgbClr val="FFFF00"/>
                </a:solidFill>
                <a:latin typeface="Sylfaen" panose="010A0502050306030303" pitchFamily="18" charset="0"/>
              </a:rPr>
              <a:t>“Put simply, without a naval base in </a:t>
            </a:r>
            <a:r>
              <a:rPr lang="en-US" sz="1400" i="1" dirty="0" smtClean="0">
                <a:solidFill>
                  <a:srgbClr val="FFFF00"/>
                </a:solidFill>
                <a:latin typeface="Sylfaen" panose="010A0502050306030303" pitchFamily="18" charset="0"/>
              </a:rPr>
              <a:t>Crimea. </a:t>
            </a:r>
            <a:r>
              <a:rPr lang="en-US" sz="1400" i="1" dirty="0">
                <a:solidFill>
                  <a:srgbClr val="FFFF00"/>
                </a:solidFill>
                <a:latin typeface="Sylfaen" panose="010A0502050306030303" pitchFamily="18" charset="0"/>
              </a:rPr>
              <a:t>Russia is finished as a global military </a:t>
            </a:r>
            <a:r>
              <a:rPr lang="en-US" sz="1400" i="1" dirty="0" smtClean="0">
                <a:solidFill>
                  <a:srgbClr val="FFFF00"/>
                </a:solidFill>
                <a:latin typeface="Sylfaen" panose="010A0502050306030303" pitchFamily="18" charset="0"/>
              </a:rPr>
              <a:t>power.”</a:t>
            </a:r>
            <a:br>
              <a:rPr lang="en-US" sz="1400" i="1" dirty="0" smtClean="0">
                <a:solidFill>
                  <a:srgbClr val="FFFF00"/>
                </a:solidFill>
                <a:latin typeface="Sylfaen" panose="010A0502050306030303" pitchFamily="18" charset="0"/>
              </a:rPr>
            </a:br>
            <a:r>
              <a:rPr lang="en-US" sz="1400" i="1" dirty="0" smtClean="0">
                <a:solidFill>
                  <a:srgbClr val="FFFF00"/>
                </a:solidFill>
                <a:latin typeface="Sylfaen" panose="010A0502050306030303" pitchFamily="18" charset="0"/>
              </a:rPr>
              <a:t>- </a:t>
            </a:r>
            <a:r>
              <a:rPr lang="en-US" sz="1400" dirty="0" smtClean="0">
                <a:solidFill>
                  <a:srgbClr val="FFFF00"/>
                </a:solidFill>
                <a:latin typeface="Sylfaen" panose="010A0502050306030303" pitchFamily="18" charset="0"/>
              </a:rPr>
              <a:t>Greg </a:t>
            </a:r>
            <a:r>
              <a:rPr lang="en-US" sz="1400" dirty="0" err="1" smtClean="0">
                <a:solidFill>
                  <a:srgbClr val="FFFF00"/>
                </a:solidFill>
                <a:latin typeface="Sylfaen" panose="010A0502050306030303" pitchFamily="18" charset="0"/>
              </a:rPr>
              <a:t>Satell</a:t>
            </a:r>
            <a:r>
              <a:rPr lang="en-US" sz="1400" dirty="0" smtClean="0">
                <a:solidFill>
                  <a:srgbClr val="FFFF00"/>
                </a:solidFill>
                <a:latin typeface="Sylfaen" panose="010A0502050306030303" pitchFamily="18" charset="0"/>
              </a:rPr>
              <a:t>, Forbes</a:t>
            </a:r>
            <a:endParaRPr lang="en-US" sz="1400" dirty="0">
              <a:solidFill>
                <a:srgbClr val="FFFF00"/>
              </a:solidFill>
              <a:latin typeface="Sylfaen" panose="010A0502050306030303" pitchFamily="18" charset="0"/>
            </a:endParaRPr>
          </a:p>
        </p:txBody>
      </p:sp>
    </p:spTree>
    <p:extLst>
      <p:ext uri="{BB962C8B-B14F-4D97-AF65-F5344CB8AC3E}">
        <p14:creationId xmlns:p14="http://schemas.microsoft.com/office/powerpoint/2010/main" val="6705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7</a:t>
            </a:r>
          </a:p>
        </p:txBody>
      </p:sp>
      <p:sp>
        <p:nvSpPr>
          <p:cNvPr id="3" name="TextBox 2"/>
          <p:cNvSpPr txBox="1"/>
          <p:nvPr/>
        </p:nvSpPr>
        <p:spPr>
          <a:xfrm>
            <a:off x="3352800" y="2626519"/>
            <a:ext cx="5443541" cy="2215991"/>
          </a:xfrm>
          <a:prstGeom prst="rect">
            <a:avLst/>
          </a:prstGeom>
          <a:noFill/>
        </p:spPr>
        <p:txBody>
          <a:bodyPr wrap="none" rtlCol="0">
            <a:spAutoFit/>
          </a:bodyPr>
          <a:lstStyle/>
          <a:p>
            <a:r>
              <a:rPr lang="en-US" sz="13800" b="1" dirty="0">
                <a:effectLst>
                  <a:reflection blurRad="139700" stA="60000" endA="900" endPos="58000" dist="12700" dir="5400000" sy="-100000" algn="bl" rotWithShape="0"/>
                </a:effectLst>
                <a:latin typeface="+mj-lt"/>
              </a:rPr>
              <a:t>History</a:t>
            </a:r>
            <a:endParaRPr lang="en-US" dirty="0">
              <a:effectLst>
                <a:reflection blurRad="139700" stA="60000" endA="900" endPos="58000" dist="12700" dir="5400000" sy="-100000" algn="bl" rotWithShape="0"/>
              </a:effectLst>
              <a:latin typeface="+mj-lt"/>
            </a:endParaRPr>
          </a:p>
        </p:txBody>
      </p:sp>
    </p:spTree>
    <p:extLst>
      <p:ext uri="{BB962C8B-B14F-4D97-AF65-F5344CB8AC3E}">
        <p14:creationId xmlns:p14="http://schemas.microsoft.com/office/powerpoint/2010/main" val="16552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304800" y="3105832"/>
            <a:ext cx="4648200" cy="646331"/>
          </a:xfrm>
          <a:prstGeom prst="rect">
            <a:avLst/>
          </a:prstGeom>
          <a:noFill/>
        </p:spPr>
        <p:txBody>
          <a:bodyPr wrap="square" rtlCol="0">
            <a:spAutoFit/>
          </a:bodyPr>
          <a:lstStyle/>
          <a:p>
            <a:pPr algn="just"/>
            <a:r>
              <a:rPr lang="en-US" sz="3600" dirty="0" smtClean="0">
                <a:latin typeface="Impact" panose="020B0806030902050204" pitchFamily="34" charset="0"/>
              </a:rPr>
              <a:t>First, let’s start with the</a:t>
            </a:r>
            <a:endParaRPr lang="en-US" sz="3600" dirty="0">
              <a:latin typeface="Impact" panose="020B0806030902050204" pitchFamily="34" charset="0"/>
            </a:endParaRPr>
          </a:p>
        </p:txBody>
      </p:sp>
      <p:sp>
        <p:nvSpPr>
          <p:cNvPr id="3" name="TextBox 2"/>
          <p:cNvSpPr txBox="1"/>
          <p:nvPr/>
        </p:nvSpPr>
        <p:spPr>
          <a:xfrm>
            <a:off x="4800600" y="2705722"/>
            <a:ext cx="3869521" cy="1446550"/>
          </a:xfrm>
          <a:prstGeom prst="rect">
            <a:avLst/>
          </a:prstGeom>
          <a:solidFill>
            <a:srgbClr val="FFFF00"/>
          </a:solidFill>
        </p:spPr>
        <p:txBody>
          <a:bodyPr wrap="none" rtlCol="0">
            <a:spAutoFit/>
          </a:bodyPr>
          <a:lstStyle/>
          <a:p>
            <a:r>
              <a:rPr lang="en-US" sz="8800" dirty="0" smtClean="0">
                <a:latin typeface="Impact" panose="020B0806030902050204" pitchFamily="34" charset="0"/>
              </a:rPr>
              <a:t>PRETEXT</a:t>
            </a:r>
            <a:endParaRPr lang="en-US" sz="8800" dirty="0">
              <a:latin typeface="Impact" panose="020B0806030902050204" pitchFamily="34" charset="0"/>
            </a:endParaRPr>
          </a:p>
        </p:txBody>
      </p:sp>
    </p:spTree>
    <p:extLst>
      <p:ext uri="{BB962C8B-B14F-4D97-AF65-F5344CB8AC3E}">
        <p14:creationId xmlns:p14="http://schemas.microsoft.com/office/powerpoint/2010/main" val="99442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297542" y="521178"/>
            <a:ext cx="4426858" cy="707886"/>
          </a:xfrm>
          <a:prstGeom prst="rect">
            <a:avLst/>
          </a:prstGeom>
          <a:noFill/>
        </p:spPr>
        <p:txBody>
          <a:bodyPr wrap="square" rtlCol="0">
            <a:spAutoFit/>
          </a:bodyPr>
          <a:lstStyle/>
          <a:p>
            <a:r>
              <a:rPr lang="en-US" sz="2000" dirty="0">
                <a:solidFill>
                  <a:srgbClr val="FFFF00"/>
                </a:solidFill>
                <a:latin typeface="Impact" panose="020B0806030902050204" pitchFamily="34" charset="0"/>
              </a:rPr>
              <a:t>Aside from the present and future significance of Ukraine, the country </a:t>
            </a:r>
            <a:r>
              <a:rPr lang="en-US" sz="2000" dirty="0" smtClean="0">
                <a:solidFill>
                  <a:srgbClr val="FFFF00"/>
                </a:solidFill>
                <a:latin typeface="Impact" panose="020B0806030902050204" pitchFamily="34" charset="0"/>
              </a:rPr>
              <a:t>also</a:t>
            </a:r>
            <a:endParaRPr lang="en-US" sz="2000" dirty="0">
              <a:solidFill>
                <a:srgbClr val="FFFF00"/>
              </a:solidFill>
              <a:latin typeface="Impact" panose="020B0806030902050204" pitchFamily="34" charset="0"/>
            </a:endParaRPr>
          </a:p>
        </p:txBody>
      </p:sp>
      <p:sp>
        <p:nvSpPr>
          <p:cNvPr id="3" name="TextBox 2"/>
          <p:cNvSpPr txBox="1"/>
          <p:nvPr/>
        </p:nvSpPr>
        <p:spPr>
          <a:xfrm>
            <a:off x="326572" y="1143000"/>
            <a:ext cx="4347344" cy="461665"/>
          </a:xfrm>
          <a:prstGeom prst="rect">
            <a:avLst/>
          </a:prstGeom>
          <a:noFill/>
          <a:ln>
            <a:noFill/>
          </a:ln>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dirty="0" smtClean="0">
                <a:solidFill>
                  <a:srgbClr val="FFFF00"/>
                </a:solidFill>
                <a:effectLst/>
                <a:latin typeface="Impact" panose="020B0806030902050204" pitchFamily="34" charset="0"/>
              </a:rPr>
              <a:t>“looms </a:t>
            </a:r>
            <a:r>
              <a:rPr lang="en-US" sz="2400" dirty="0" smtClean="0">
                <a:effectLst>
                  <a:reflection blurRad="6350" stA="60000" endA="900" endPos="60000" dist="29997" dir="5400000" sy="-100000" algn="bl" rotWithShape="0"/>
                </a:effectLst>
                <a:latin typeface="Impact" panose="020B0806030902050204" pitchFamily="34" charset="0"/>
              </a:rPr>
              <a:t>LARGE</a:t>
            </a:r>
            <a:r>
              <a:rPr lang="en-US" sz="2400" dirty="0" smtClean="0">
                <a:solidFill>
                  <a:srgbClr val="FFFF00"/>
                </a:solidFill>
                <a:effectLst>
                  <a:reflection blurRad="6350" stA="60000" endA="900" endPos="60000" dist="29997" dir="5400000" sy="-100000" algn="bl" rotWithShape="0"/>
                </a:effectLst>
                <a:latin typeface="Impact" panose="020B0806030902050204" pitchFamily="34" charset="0"/>
              </a:rPr>
              <a:t> </a:t>
            </a:r>
            <a:r>
              <a:rPr lang="en-US" sz="2400" dirty="0" smtClean="0">
                <a:solidFill>
                  <a:srgbClr val="FFFF00"/>
                </a:solidFill>
                <a:effectLst/>
                <a:latin typeface="Impact" panose="020B0806030902050204" pitchFamily="34" charset="0"/>
              </a:rPr>
              <a:t>in Russian history.”</a:t>
            </a:r>
          </a:p>
        </p:txBody>
      </p:sp>
      <p:sp>
        <p:nvSpPr>
          <p:cNvPr id="4" name="TextBox 3"/>
          <p:cNvSpPr txBox="1"/>
          <p:nvPr/>
        </p:nvSpPr>
        <p:spPr>
          <a:xfrm>
            <a:off x="308428" y="2209800"/>
            <a:ext cx="8541658" cy="2308324"/>
          </a:xfrm>
          <a:prstGeom prst="rect">
            <a:avLst/>
          </a:prstGeom>
          <a:solidFill>
            <a:srgbClr val="FFFF00"/>
          </a:solidFill>
          <a:effectLst>
            <a:outerShdw blurRad="50800" dist="38100" dir="5400000" algn="t" rotWithShape="0">
              <a:prstClr val="black">
                <a:alpha val="40000"/>
              </a:prstClr>
            </a:outerShdw>
          </a:effectLst>
        </p:spPr>
        <p:txBody>
          <a:bodyPr wrap="square" rtlCol="0">
            <a:spAutoFit/>
          </a:bodyPr>
          <a:lstStyle/>
          <a:p>
            <a:r>
              <a:rPr lang="en-US" sz="2400" dirty="0">
                <a:latin typeface="Impact" panose="020B0806030902050204" pitchFamily="34" charset="0"/>
              </a:rPr>
              <a:t>“It was the site of </a:t>
            </a:r>
            <a:r>
              <a:rPr lang="en-US" sz="2400" u="sng" dirty="0" smtClean="0">
                <a:solidFill>
                  <a:srgbClr val="FF0000"/>
                </a:solidFill>
                <a:latin typeface="Impact" panose="020B0806030902050204" pitchFamily="34" charset="0"/>
              </a:rPr>
              <a:t>THE CRIMEAN WAR </a:t>
            </a:r>
            <a:r>
              <a:rPr lang="en-US" sz="2400" dirty="0">
                <a:latin typeface="Impact" panose="020B0806030902050204" pitchFamily="34" charset="0"/>
              </a:rPr>
              <a:t>fought in the 1850’s against the French, </a:t>
            </a:r>
            <a:r>
              <a:rPr lang="en-US" sz="2400" dirty="0" smtClean="0">
                <a:latin typeface="Impact" panose="020B0806030902050204" pitchFamily="34" charset="0"/>
              </a:rPr>
              <a:t>British, </a:t>
            </a:r>
            <a:r>
              <a:rPr lang="en-US" sz="2400" dirty="0">
                <a:latin typeface="Impact" panose="020B0806030902050204" pitchFamily="34" charset="0"/>
              </a:rPr>
              <a:t>and Ottoman Empire. Although Russia lost, the bravery of its soldiers is still a source of Russian pride, </a:t>
            </a:r>
            <a:r>
              <a:rPr lang="en-US" sz="2400" u="sng" dirty="0" smtClean="0">
                <a:solidFill>
                  <a:srgbClr val="FF0000"/>
                </a:solidFill>
                <a:latin typeface="Impact" panose="020B0806030902050204" pitchFamily="34" charset="0"/>
              </a:rPr>
              <a:t>MUCH LIKE THE ALAMO IN TEXAS</a:t>
            </a:r>
            <a:r>
              <a:rPr lang="en-US" sz="2400" dirty="0" smtClean="0">
                <a:latin typeface="Impact" panose="020B0806030902050204" pitchFamily="34" charset="0"/>
              </a:rPr>
              <a:t>.”</a:t>
            </a:r>
          </a:p>
          <a:p>
            <a:r>
              <a:rPr lang="en-US" sz="2400" dirty="0" smtClean="0">
                <a:latin typeface="Impact" panose="020B0806030902050204" pitchFamily="34" charset="0"/>
              </a:rPr>
              <a:t/>
            </a:r>
            <a:br>
              <a:rPr lang="en-US" sz="2400" dirty="0" smtClean="0">
                <a:latin typeface="Impact" panose="020B0806030902050204" pitchFamily="34" charset="0"/>
              </a:rPr>
            </a:br>
            <a:r>
              <a:rPr lang="en-US" sz="2400" dirty="0" smtClean="0">
                <a:latin typeface="Impact" panose="020B0806030902050204" pitchFamily="34" charset="0"/>
              </a:rPr>
              <a:t>- Greg </a:t>
            </a:r>
            <a:r>
              <a:rPr lang="en-US" sz="2400" dirty="0" err="1" smtClean="0">
                <a:latin typeface="Impact" panose="020B0806030902050204" pitchFamily="34" charset="0"/>
              </a:rPr>
              <a:t>Satell</a:t>
            </a:r>
            <a:r>
              <a:rPr lang="en-US" sz="2400" dirty="0" smtClean="0">
                <a:latin typeface="Impact" panose="020B0806030902050204" pitchFamily="34" charset="0"/>
              </a:rPr>
              <a:t>, Forbes</a:t>
            </a:r>
            <a:endParaRPr lang="en-US" sz="2400" dirty="0">
              <a:latin typeface="Impact" panose="020B0806030902050204" pitchFamily="34" charset="0"/>
            </a:endParaRPr>
          </a:p>
        </p:txBody>
      </p:sp>
      <p:sp>
        <p:nvSpPr>
          <p:cNvPr id="5" name="Oval Callout 4"/>
          <p:cNvSpPr/>
          <p:nvPr/>
        </p:nvSpPr>
        <p:spPr>
          <a:xfrm rot="1082852">
            <a:off x="741234" y="5159959"/>
            <a:ext cx="2359714" cy="1508692"/>
          </a:xfrm>
          <a:prstGeom prst="wedgeEllipseCallout">
            <a:avLst>
              <a:gd name="adj1" fmla="val -63046"/>
              <a:gd name="adj2" fmla="val 9267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Remember the </a:t>
            </a:r>
            <a:r>
              <a:rPr lang="en-US" sz="1600" strike="sngStrike"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Alamo</a:t>
            </a:r>
            <a:r>
              <a:rPr lang="en-US" sz="1600"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Crimean Peninsula!!!!</a:t>
            </a:r>
            <a:endParaRPr lang="en-US" sz="1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262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8</a:t>
            </a:r>
          </a:p>
        </p:txBody>
      </p:sp>
      <p:sp>
        <p:nvSpPr>
          <p:cNvPr id="3" name="TextBox 2"/>
          <p:cNvSpPr txBox="1"/>
          <p:nvPr/>
        </p:nvSpPr>
        <p:spPr>
          <a:xfrm>
            <a:off x="3733800" y="2403381"/>
            <a:ext cx="4787914" cy="2308324"/>
          </a:xfrm>
          <a:prstGeom prst="rect">
            <a:avLst/>
          </a:prstGeom>
          <a:noFill/>
        </p:spPr>
        <p:txBody>
          <a:bodyPr wrap="none" rtlCol="0">
            <a:spAutoFit/>
          </a:bodyPr>
          <a:lstStyle/>
          <a:p>
            <a:r>
              <a:rPr lang="en-US" sz="7200" b="1" dirty="0" smtClean="0">
                <a:effectLst>
                  <a:reflection blurRad="139700" stA="60000" endA="900" endPos="60000" dist="12700" dir="5400000" sy="-100000" algn="bl" rotWithShape="0"/>
                </a:effectLst>
                <a:latin typeface="+mj-lt"/>
              </a:rPr>
              <a:t>Geopolitical</a:t>
            </a:r>
            <a:br>
              <a:rPr lang="en-US" sz="7200" b="1" dirty="0" smtClean="0">
                <a:effectLst>
                  <a:reflection blurRad="139700" stA="60000" endA="900" endPos="60000" dist="12700" dir="5400000" sy="-100000" algn="bl" rotWithShape="0"/>
                </a:effectLst>
                <a:latin typeface="+mj-lt"/>
              </a:rPr>
            </a:br>
            <a:r>
              <a:rPr lang="en-US" sz="7200" b="1" dirty="0" smtClean="0">
                <a:effectLst>
                  <a:reflection blurRad="139700" stA="60000" endA="900" endPos="60000" dist="12700" dir="5400000" sy="-100000" algn="bl" rotWithShape="0"/>
                </a:effectLst>
                <a:latin typeface="+mj-lt"/>
              </a:rPr>
              <a:t>Ambitions</a:t>
            </a:r>
            <a:endParaRPr lang="en-US" sz="72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424079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7170" name="Picture 2" descr="C:\Users\John\AppData\Local\Microsoft\Windows\Temporary Internet Files\Content.IE5\RMOU9QI7\MC9000158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43085">
            <a:off x="-657707" y="-207617"/>
            <a:ext cx="4683215" cy="3776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3311153"/>
            <a:ext cx="6616035" cy="1200329"/>
          </a:xfrm>
          <a:prstGeom prst="rect">
            <a:avLst/>
          </a:prstGeom>
          <a:noFill/>
          <a:effectLst>
            <a:innerShdw blurRad="114300">
              <a:prstClr val="black"/>
            </a:innerShdw>
          </a:effectLst>
        </p:spPr>
        <p:txBody>
          <a:bodyPr wrap="square" rtlCol="0">
            <a:spAutoFit/>
          </a:bodyPr>
          <a:lstStyle/>
          <a:p>
            <a:r>
              <a:rPr lang="en-US" sz="3600" dirty="0">
                <a:latin typeface="Impact" panose="020B0806030902050204" pitchFamily="34" charset="0"/>
              </a:rPr>
              <a:t>“Without Ukraine, Russia ceases to be a Eurasian </a:t>
            </a:r>
            <a:r>
              <a:rPr lang="en-US" sz="3600" dirty="0" smtClean="0">
                <a:latin typeface="Impact" panose="020B0806030902050204" pitchFamily="34" charset="0"/>
              </a:rPr>
              <a:t>empire.”</a:t>
            </a:r>
            <a:endParaRPr lang="en-US" sz="3600" dirty="0">
              <a:latin typeface="Impact" panose="020B0806030902050204" pitchFamily="34" charset="0"/>
            </a:endParaRPr>
          </a:p>
        </p:txBody>
      </p:sp>
      <p:sp>
        <p:nvSpPr>
          <p:cNvPr id="3" name="TextBox 2"/>
          <p:cNvSpPr txBox="1"/>
          <p:nvPr/>
        </p:nvSpPr>
        <p:spPr>
          <a:xfrm>
            <a:off x="6858000" y="4038600"/>
            <a:ext cx="1295400" cy="338554"/>
          </a:xfrm>
          <a:prstGeom prst="rect">
            <a:avLst/>
          </a:prstGeom>
          <a:noFill/>
        </p:spPr>
        <p:txBody>
          <a:bodyPr wrap="square" rtlCol="0">
            <a:spAutoFit/>
          </a:bodyPr>
          <a:lstStyle/>
          <a:p>
            <a:r>
              <a:rPr lang="en-US" sz="1600" dirty="0" smtClean="0">
                <a:solidFill>
                  <a:srgbClr val="FFFF00"/>
                </a:solidFill>
                <a:latin typeface="Playbill" panose="040506030A0602020202" pitchFamily="82" charset="0"/>
              </a:rPr>
              <a:t>- </a:t>
            </a:r>
            <a:r>
              <a:rPr lang="en-US" sz="1600" dirty="0" err="1" smtClean="0">
                <a:solidFill>
                  <a:srgbClr val="FFFF00"/>
                </a:solidFill>
                <a:latin typeface="Playbill" panose="040506030A0602020202" pitchFamily="82" charset="0"/>
              </a:rPr>
              <a:t>Zbigniew</a:t>
            </a:r>
            <a:r>
              <a:rPr lang="en-US" sz="1600" dirty="0" smtClean="0">
                <a:solidFill>
                  <a:srgbClr val="FFFF00"/>
                </a:solidFill>
                <a:latin typeface="Playbill" panose="040506030A0602020202" pitchFamily="82" charset="0"/>
              </a:rPr>
              <a:t> Brzezinski</a:t>
            </a:r>
            <a:endParaRPr lang="en-US" sz="1600" dirty="0">
              <a:solidFill>
                <a:srgbClr val="FFFF00"/>
              </a:solidFill>
              <a:latin typeface="Playbill" panose="040506030A0602020202" pitchFamily="82" charset="0"/>
            </a:endParaRPr>
          </a:p>
        </p:txBody>
      </p:sp>
    </p:spTree>
    <p:extLst>
      <p:ext uri="{BB962C8B-B14F-4D97-AF65-F5344CB8AC3E}">
        <p14:creationId xmlns:p14="http://schemas.microsoft.com/office/powerpoint/2010/main" val="67370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9</a:t>
            </a:r>
          </a:p>
        </p:txBody>
      </p:sp>
      <p:sp>
        <p:nvSpPr>
          <p:cNvPr id="3" name="TextBox 2"/>
          <p:cNvSpPr txBox="1"/>
          <p:nvPr/>
        </p:nvSpPr>
        <p:spPr>
          <a:xfrm>
            <a:off x="3878931" y="3203600"/>
            <a:ext cx="4872424" cy="830997"/>
          </a:xfrm>
          <a:prstGeom prst="rect">
            <a:avLst/>
          </a:prstGeom>
          <a:noFill/>
        </p:spPr>
        <p:txBody>
          <a:bodyPr wrap="none" rtlCol="0">
            <a:spAutoFit/>
          </a:bodyPr>
          <a:lstStyle/>
          <a:p>
            <a:r>
              <a:rPr lang="en-US" sz="4800" b="1" dirty="0" smtClean="0">
                <a:effectLst>
                  <a:reflection blurRad="139700" stA="60000" endA="900" endPos="60000" dist="12700" dir="5400000" sy="-100000" algn="bl" rotWithShape="0"/>
                </a:effectLst>
                <a:latin typeface="+mj-lt"/>
              </a:rPr>
              <a:t>It </a:t>
            </a:r>
            <a:r>
              <a:rPr lang="en-US" sz="4800" b="1" dirty="0">
                <a:effectLst>
                  <a:reflection blurRad="139700" stA="60000" endA="900" endPos="60000" dist="12700" dir="5400000" sy="-100000" algn="bl" rotWithShape="0"/>
                </a:effectLst>
                <a:latin typeface="+mj-lt"/>
              </a:rPr>
              <a:t>worked </a:t>
            </a:r>
            <a:r>
              <a:rPr lang="en-US" sz="4800" b="1" dirty="0" smtClean="0">
                <a:effectLst>
                  <a:reflection blurRad="139700" stA="60000" endA="900" endPos="60000" dist="12700" dir="5400000" sy="-100000" algn="bl" rotWithShape="0"/>
                </a:effectLst>
                <a:latin typeface="+mj-lt"/>
              </a:rPr>
              <a:t>before…</a:t>
            </a:r>
            <a:endParaRPr lang="en-US" sz="48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408151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1143000" y="1907854"/>
            <a:ext cx="4800600" cy="1200329"/>
          </a:xfrm>
          <a:prstGeom prst="rect">
            <a:avLst/>
          </a:prstGeom>
          <a:noFill/>
        </p:spPr>
        <p:txBody>
          <a:bodyPr wrap="square" rtlCol="0">
            <a:spAutoFit/>
          </a:bodyPr>
          <a:lstStyle/>
          <a:p>
            <a:r>
              <a:rPr lang="en-US" sz="2400" b="1" dirty="0">
                <a:latin typeface="MV Boli" panose="02000500030200090000" pitchFamily="2" charset="0"/>
                <a:cs typeface="MV Boli" panose="02000500030200090000" pitchFamily="2" charset="0"/>
              </a:rPr>
              <a:t>Remember when Russia invaded </a:t>
            </a:r>
            <a:r>
              <a:rPr lang="en-US" sz="2400" b="1" u="sng" dirty="0">
                <a:solidFill>
                  <a:srgbClr val="FFFF00"/>
                </a:solidFill>
                <a:latin typeface="MV Boli" panose="02000500030200090000" pitchFamily="2" charset="0"/>
                <a:cs typeface="MV Boli" panose="02000500030200090000" pitchFamily="2" charset="0"/>
              </a:rPr>
              <a:t>Georgia</a:t>
            </a:r>
            <a:r>
              <a:rPr lang="en-US" sz="2400" b="1" dirty="0">
                <a:latin typeface="MV Boli" panose="02000500030200090000" pitchFamily="2" charset="0"/>
                <a:cs typeface="MV Boli" panose="02000500030200090000" pitchFamily="2" charset="0"/>
              </a:rPr>
              <a:t> in 2008 -- the country, that is? </a:t>
            </a:r>
          </a:p>
        </p:txBody>
      </p:sp>
      <p:pic>
        <p:nvPicPr>
          <p:cNvPr id="8195" name="Picture 3" descr="C:\Users\John\AppData\Local\Microsoft\Windows\Temporary Internet Files\Content.IE5\RMOU9QI7\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981200"/>
            <a:ext cx="6803441" cy="647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7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6782626" cy="9248686"/>
          </a:xfrm>
          <a:prstGeom prst="rect">
            <a:avLst/>
          </a:prstGeom>
          <a:noFill/>
        </p:spPr>
        <p:txBody>
          <a:bodyPr wrap="none" rtlCol="0">
            <a:spAutoFit/>
          </a:bodyPr>
          <a:lstStyle/>
          <a:p>
            <a:r>
              <a:rPr lang="en-US" sz="59500" dirty="0" smtClean="0">
                <a:solidFill>
                  <a:srgbClr val="FFFF00"/>
                </a:solidFill>
                <a:latin typeface="Bernard MT Condensed" panose="02050806060905020404" pitchFamily="18" charset="0"/>
              </a:rPr>
              <a:t>10</a:t>
            </a:r>
            <a:endParaRPr lang="en-US" sz="59500" dirty="0">
              <a:solidFill>
                <a:srgbClr val="FFFF00"/>
              </a:solidFill>
              <a:latin typeface="Bernard MT Condensed" panose="02050806060905020404" pitchFamily="18" charset="0"/>
            </a:endParaRPr>
          </a:p>
        </p:txBody>
      </p:sp>
      <p:sp>
        <p:nvSpPr>
          <p:cNvPr id="3" name="TextBox 2"/>
          <p:cNvSpPr txBox="1"/>
          <p:nvPr/>
        </p:nvSpPr>
        <p:spPr>
          <a:xfrm>
            <a:off x="3124200" y="3049711"/>
            <a:ext cx="5764142" cy="1015663"/>
          </a:xfrm>
          <a:prstGeom prst="rect">
            <a:avLst/>
          </a:prstGeom>
          <a:noFill/>
        </p:spPr>
        <p:txBody>
          <a:bodyPr wrap="none" rtlCol="0">
            <a:spAutoFit/>
          </a:bodyPr>
          <a:lstStyle/>
          <a:p>
            <a:r>
              <a:rPr lang="en-US" sz="6000" b="1" dirty="0">
                <a:effectLst>
                  <a:reflection blurRad="139700" stA="60000" endA="900" endPos="60000" dist="12700" dir="5400000" sy="-100000" algn="bl" rotWithShape="0"/>
                </a:effectLst>
                <a:latin typeface="+mj-lt"/>
              </a:rPr>
              <a:t>No consequences</a:t>
            </a:r>
            <a:endParaRPr lang="en-US" sz="60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390781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1447800" y="2286000"/>
            <a:ext cx="184731" cy="369332"/>
          </a:xfrm>
          <a:prstGeom prst="rect">
            <a:avLst/>
          </a:prstGeom>
          <a:noFill/>
        </p:spPr>
        <p:txBody>
          <a:bodyPr wrap="none" rtlCol="0">
            <a:spAutoFit/>
          </a:bodyPr>
          <a:lstStyle/>
          <a:p>
            <a:endParaRPr lang="en-US" dirty="0"/>
          </a:p>
        </p:txBody>
      </p:sp>
      <p:pic>
        <p:nvPicPr>
          <p:cNvPr id="9219" name="Picture 3" descr="C:\Users\John\AppData\Local\Microsoft\Windows\Temporary Internet Files\Content.IE5\WF6W3QQQ\MC9002321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343400"/>
            <a:ext cx="994372" cy="2830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35127" y="530941"/>
            <a:ext cx="4114799" cy="923330"/>
          </a:xfrm>
          <a:prstGeom prst="rect">
            <a:avLst/>
          </a:prstGeom>
          <a:solidFill>
            <a:schemeClr val="bg1"/>
          </a:solidFill>
        </p:spPr>
        <p:txBody>
          <a:bodyPr wrap="square" rtlCol="0">
            <a:spAutoFit/>
          </a:bodyPr>
          <a:lstStyle/>
          <a:p>
            <a:r>
              <a:rPr lang="en-US" dirty="0">
                <a:latin typeface="AR JULIAN" panose="02000000000000000000" pitchFamily="2" charset="0"/>
              </a:rPr>
              <a:t>Last but not least, the consequences of invading Ukraine are likely to be de </a:t>
            </a:r>
            <a:r>
              <a:rPr lang="en-US" dirty="0" err="1">
                <a:latin typeface="AR JULIAN" panose="02000000000000000000" pitchFamily="2" charset="0"/>
              </a:rPr>
              <a:t>minimis</a:t>
            </a:r>
            <a:r>
              <a:rPr lang="en-US" dirty="0">
                <a:latin typeface="AR JULIAN" panose="02000000000000000000" pitchFamily="2" charset="0"/>
              </a:rPr>
              <a:t>.</a:t>
            </a:r>
          </a:p>
        </p:txBody>
      </p:sp>
      <p:sp>
        <p:nvSpPr>
          <p:cNvPr id="6" name="TextBox 5"/>
          <p:cNvSpPr txBox="1"/>
          <p:nvPr/>
        </p:nvSpPr>
        <p:spPr>
          <a:xfrm>
            <a:off x="4535124" y="1799304"/>
            <a:ext cx="4114799" cy="923330"/>
          </a:xfrm>
          <a:prstGeom prst="rect">
            <a:avLst/>
          </a:prstGeom>
          <a:solidFill>
            <a:srgbClr val="FFFF00"/>
          </a:solidFill>
        </p:spPr>
        <p:txBody>
          <a:bodyPr wrap="square" rtlCol="0">
            <a:spAutoFit/>
          </a:bodyPr>
          <a:lstStyle/>
          <a:p>
            <a:r>
              <a:rPr lang="en-US" dirty="0">
                <a:solidFill>
                  <a:srgbClr val="FF0000"/>
                </a:solidFill>
                <a:latin typeface="AR JULIAN" panose="02000000000000000000" pitchFamily="2" charset="0"/>
              </a:rPr>
              <a:t>In the first case, the Ukrainian army is no match for Russian military might.</a:t>
            </a:r>
          </a:p>
        </p:txBody>
      </p:sp>
      <p:sp>
        <p:nvSpPr>
          <p:cNvPr id="7" name="TextBox 6"/>
          <p:cNvSpPr txBox="1"/>
          <p:nvPr/>
        </p:nvSpPr>
        <p:spPr>
          <a:xfrm>
            <a:off x="4535125" y="3048000"/>
            <a:ext cx="4114799" cy="2031325"/>
          </a:xfrm>
          <a:prstGeom prst="rect">
            <a:avLst/>
          </a:prstGeom>
          <a:solidFill>
            <a:schemeClr val="tx1"/>
          </a:solidFill>
        </p:spPr>
        <p:txBody>
          <a:bodyPr wrap="square" rtlCol="0">
            <a:spAutoFit/>
          </a:bodyPr>
          <a:lstStyle/>
          <a:p>
            <a:r>
              <a:rPr lang="en-US" dirty="0">
                <a:solidFill>
                  <a:srgbClr val="FFFF00"/>
                </a:solidFill>
                <a:latin typeface="AR JULIAN" panose="02000000000000000000" pitchFamily="2" charset="0"/>
              </a:rPr>
              <a:t>And in the second case, the Western world, and particularly the United States, </a:t>
            </a:r>
            <a:r>
              <a:rPr lang="en-US" dirty="0" smtClean="0">
                <a:solidFill>
                  <a:srgbClr val="FFFF00"/>
                </a:solidFill>
                <a:latin typeface="AR JULIAN" panose="02000000000000000000" pitchFamily="2" charset="0"/>
              </a:rPr>
              <a:t>appear </a:t>
            </a:r>
            <a:r>
              <a:rPr lang="en-US" dirty="0" smtClean="0">
                <a:solidFill>
                  <a:srgbClr val="FFFF00"/>
                </a:solidFill>
                <a:latin typeface="AR JULIAN" panose="02000000000000000000" pitchFamily="2" charset="0"/>
              </a:rPr>
              <a:t>extremely </a:t>
            </a:r>
            <a:r>
              <a:rPr lang="en-US" dirty="0">
                <a:solidFill>
                  <a:srgbClr val="FFFF00"/>
                </a:solidFill>
                <a:latin typeface="AR JULIAN" panose="02000000000000000000" pitchFamily="2" charset="0"/>
              </a:rPr>
              <a:t>reluctant to intervene given the recent past – Afghanistan, Iraq, Libya, Syria, </a:t>
            </a:r>
            <a:r>
              <a:rPr lang="en-US" dirty="0" smtClean="0">
                <a:solidFill>
                  <a:srgbClr val="FFFF00"/>
                </a:solidFill>
                <a:latin typeface="AR JULIAN" panose="02000000000000000000" pitchFamily="2" charset="0"/>
              </a:rPr>
              <a:t>Egypt</a:t>
            </a:r>
            <a:r>
              <a:rPr lang="en-US" dirty="0">
                <a:solidFill>
                  <a:srgbClr val="FFFF00"/>
                </a:solidFill>
                <a:latin typeface="AR JULIAN" panose="02000000000000000000" pitchFamily="2" charset="0"/>
              </a:rPr>
              <a:t> </a:t>
            </a:r>
            <a:r>
              <a:rPr lang="en-US" dirty="0" smtClean="0">
                <a:solidFill>
                  <a:srgbClr val="FFFF00"/>
                </a:solidFill>
                <a:latin typeface="AR JULIAN" panose="02000000000000000000" pitchFamily="2" charset="0"/>
              </a:rPr>
              <a:t>– and power of the potential adversary – Russia.</a:t>
            </a:r>
            <a:endParaRPr lang="en-US" dirty="0">
              <a:solidFill>
                <a:srgbClr val="FFFF00"/>
              </a:solidFill>
              <a:latin typeface="AR JULIAN" panose="02000000000000000000" pitchFamily="2" charset="0"/>
            </a:endParaRPr>
          </a:p>
        </p:txBody>
      </p:sp>
      <p:cxnSp>
        <p:nvCxnSpPr>
          <p:cNvPr id="5" name="Straight Arrow Connector 4"/>
          <p:cNvCxnSpPr>
            <a:stCxn id="10" idx="1"/>
          </p:cNvCxnSpPr>
          <p:nvPr/>
        </p:nvCxnSpPr>
        <p:spPr>
          <a:xfrm flipH="1" flipV="1">
            <a:off x="875449" y="5859668"/>
            <a:ext cx="747250" cy="2586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22699" y="5979859"/>
            <a:ext cx="1585690" cy="276999"/>
          </a:xfrm>
          <a:prstGeom prst="rect">
            <a:avLst/>
          </a:prstGeom>
          <a:noFill/>
        </p:spPr>
        <p:txBody>
          <a:bodyPr wrap="none" rtlCol="0">
            <a:spAutoFit/>
          </a:bodyPr>
          <a:lstStyle/>
          <a:p>
            <a:r>
              <a:rPr lang="en-US" sz="1200" b="1" dirty="0" smtClean="0">
                <a:latin typeface="MV Boli" panose="02000500030200090000" pitchFamily="2" charset="0"/>
                <a:cs typeface="MV Boli" panose="02000500030200090000" pitchFamily="2" charset="0"/>
              </a:rPr>
              <a:t>Not Vladimir Putin</a:t>
            </a:r>
            <a:endParaRPr lang="en-US" sz="1200" b="1"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79886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046027" cy="9248686"/>
          </a:xfrm>
          <a:prstGeom prst="rect">
            <a:avLst/>
          </a:prstGeom>
          <a:noFill/>
        </p:spPr>
        <p:txBody>
          <a:bodyPr wrap="none" rtlCol="0">
            <a:spAutoFit/>
          </a:bodyPr>
          <a:lstStyle/>
          <a:p>
            <a:r>
              <a:rPr lang="en-US" sz="59500" dirty="0" smtClean="0">
                <a:solidFill>
                  <a:srgbClr val="FFFF00"/>
                </a:solidFill>
                <a:latin typeface="Bernard MT Condensed" panose="02050806060905020404" pitchFamily="18" charset="0"/>
              </a:rPr>
              <a:t>1</a:t>
            </a:r>
            <a:endParaRPr lang="en-US" sz="59500" dirty="0">
              <a:solidFill>
                <a:srgbClr val="FFFF00"/>
              </a:solidFill>
              <a:latin typeface="Bernard MT Condensed" panose="02050806060905020404" pitchFamily="18" charset="0"/>
            </a:endParaRPr>
          </a:p>
        </p:txBody>
      </p:sp>
      <p:sp>
        <p:nvSpPr>
          <p:cNvPr id="3" name="TextBox 2"/>
          <p:cNvSpPr txBox="1"/>
          <p:nvPr/>
        </p:nvSpPr>
        <p:spPr>
          <a:xfrm>
            <a:off x="2667000" y="2438400"/>
            <a:ext cx="5750998" cy="1938992"/>
          </a:xfrm>
          <a:prstGeom prst="rect">
            <a:avLst/>
          </a:prstGeom>
          <a:noFill/>
        </p:spPr>
        <p:txBody>
          <a:bodyPr wrap="none" rtlCol="0">
            <a:spAutoFit/>
          </a:bodyPr>
          <a:lstStyle/>
          <a:p>
            <a:r>
              <a:rPr lang="en-US" sz="6000" b="1" dirty="0">
                <a:effectLst>
                  <a:reflection blurRad="139700" stA="60000" endA="900" endPos="60000" dist="12700" dir="5400000" sy="-100000" algn="bl" rotWithShape="0"/>
                </a:effectLst>
                <a:latin typeface="+mj-lt"/>
              </a:rPr>
              <a:t>Demographics of </a:t>
            </a:r>
            <a:r>
              <a:rPr lang="en-US" sz="6000" b="1" dirty="0" smtClean="0">
                <a:effectLst>
                  <a:reflection blurRad="139700" stA="60000" endA="900" endPos="60000" dist="12700" dir="5400000" sy="-100000" algn="bl" rotWithShape="0"/>
                </a:effectLst>
                <a:latin typeface="+mj-lt"/>
              </a:rPr>
              <a:t/>
            </a:r>
            <a:br>
              <a:rPr lang="en-US" sz="6000" b="1" dirty="0" smtClean="0">
                <a:effectLst>
                  <a:reflection blurRad="139700" stA="60000" endA="900" endPos="60000" dist="12700" dir="5400000" sy="-100000" algn="bl" rotWithShape="0"/>
                </a:effectLst>
                <a:latin typeface="+mj-lt"/>
              </a:rPr>
            </a:br>
            <a:r>
              <a:rPr lang="en-US" sz="6000" b="1" dirty="0" smtClean="0">
                <a:effectLst>
                  <a:reflection blurRad="139700" stA="60000" endA="900" endPos="60000" dist="12700" dir="5400000" sy="-100000" algn="bl" rotWithShape="0"/>
                </a:effectLst>
                <a:latin typeface="+mj-lt"/>
              </a:rPr>
              <a:t>Ukraine/Crimea</a:t>
            </a:r>
            <a:endParaRPr lang="en-US" sz="60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346169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descr="C:\Users\John\Dropbox\Images\Ukraine Ethnic Regions (with cap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640262" cy="3285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143000"/>
            <a:ext cx="8771953" cy="1384995"/>
          </a:xfrm>
          <a:prstGeom prst="rect">
            <a:avLst/>
          </a:prstGeom>
          <a:noFill/>
        </p:spPr>
        <p:txBody>
          <a:bodyPr wrap="none" rtlCol="0">
            <a:spAutoFit/>
          </a:bodyPr>
          <a:lstStyle/>
          <a:p>
            <a:r>
              <a:rPr lang="en-US" sz="2800" dirty="0">
                <a:solidFill>
                  <a:schemeClr val="bg1"/>
                </a:solidFill>
                <a:latin typeface="Lucida Bright" panose="02040602050505020304" pitchFamily="18" charset="0"/>
              </a:rPr>
              <a:t>Ukraine, and particularly the </a:t>
            </a:r>
            <a:r>
              <a:rPr lang="en-US" sz="2800" dirty="0" smtClean="0">
                <a:solidFill>
                  <a:schemeClr val="bg1"/>
                </a:solidFill>
                <a:latin typeface="Lucida Bright" panose="02040602050505020304" pitchFamily="18" charset="0"/>
              </a:rPr>
              <a:t>Crimean </a:t>
            </a:r>
            <a:r>
              <a:rPr lang="en-US" sz="2800" dirty="0">
                <a:solidFill>
                  <a:schemeClr val="bg1"/>
                </a:solidFill>
                <a:latin typeface="Lucida Bright" panose="02040602050505020304" pitchFamily="18" charset="0"/>
              </a:rPr>
              <a:t>Peninsula, </a:t>
            </a:r>
            <a:endParaRPr lang="en-US" sz="2800" dirty="0" smtClean="0">
              <a:solidFill>
                <a:schemeClr val="bg1"/>
              </a:solidFill>
              <a:latin typeface="Lucida Bright" panose="02040602050505020304" pitchFamily="18" charset="0"/>
            </a:endParaRPr>
          </a:p>
          <a:p>
            <a:r>
              <a:rPr lang="en-US" sz="2800" dirty="0" smtClean="0">
                <a:solidFill>
                  <a:schemeClr val="bg1"/>
                </a:solidFill>
                <a:latin typeface="Lucida Bright" panose="02040602050505020304" pitchFamily="18" charset="0"/>
              </a:rPr>
              <a:t>has </a:t>
            </a:r>
            <a:r>
              <a:rPr lang="en-US" sz="2800" dirty="0">
                <a:solidFill>
                  <a:schemeClr val="bg1"/>
                </a:solidFill>
                <a:latin typeface="Lucida Bright" panose="02040602050505020304" pitchFamily="18" charset="0"/>
              </a:rPr>
              <a:t>large Russian </a:t>
            </a:r>
            <a:r>
              <a:rPr lang="en-US" sz="2800" dirty="0" smtClean="0">
                <a:solidFill>
                  <a:schemeClr val="bg1"/>
                </a:solidFill>
                <a:latin typeface="Lucida Bright" panose="02040602050505020304" pitchFamily="18" charset="0"/>
              </a:rPr>
              <a:t>populations </a:t>
            </a:r>
            <a:r>
              <a:rPr lang="en-US" sz="2800" dirty="0">
                <a:solidFill>
                  <a:schemeClr val="bg1"/>
                </a:solidFill>
                <a:latin typeface="Lucida Bright" panose="02040602050505020304" pitchFamily="18" charset="0"/>
              </a:rPr>
              <a:t>that </a:t>
            </a:r>
            <a:r>
              <a:rPr lang="en-US" sz="2800" dirty="0" smtClean="0">
                <a:solidFill>
                  <a:schemeClr val="bg1"/>
                </a:solidFill>
                <a:latin typeface="Lucida Bright" panose="02040602050505020304" pitchFamily="18" charset="0"/>
              </a:rPr>
              <a:t/>
            </a:r>
            <a:br>
              <a:rPr lang="en-US" sz="2800" dirty="0" smtClean="0">
                <a:solidFill>
                  <a:schemeClr val="bg1"/>
                </a:solidFill>
                <a:latin typeface="Lucida Bright" panose="02040602050505020304" pitchFamily="18" charset="0"/>
              </a:rPr>
            </a:br>
            <a:r>
              <a:rPr lang="en-US" sz="2800" dirty="0" smtClean="0">
                <a:solidFill>
                  <a:schemeClr val="bg1"/>
                </a:solidFill>
                <a:latin typeface="Lucida Bright" panose="02040602050505020304" pitchFamily="18" charset="0"/>
              </a:rPr>
              <a:t>Vladimir </a:t>
            </a:r>
            <a:r>
              <a:rPr lang="en-US" sz="2800" dirty="0">
                <a:solidFill>
                  <a:schemeClr val="bg1"/>
                </a:solidFill>
                <a:latin typeface="Lucida Bright" panose="02040602050505020304" pitchFamily="18" charset="0"/>
              </a:rPr>
              <a:t>Putin claims to be protecting.</a:t>
            </a:r>
          </a:p>
        </p:txBody>
      </p:sp>
      <p:sp>
        <p:nvSpPr>
          <p:cNvPr id="3" name="TextBox 2"/>
          <p:cNvSpPr txBox="1"/>
          <p:nvPr/>
        </p:nvSpPr>
        <p:spPr>
          <a:xfrm>
            <a:off x="228600" y="3657600"/>
            <a:ext cx="3995058" cy="255454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reiterate, we are talking about </a:t>
            </a:r>
            <a:r>
              <a:rPr lang="en-US" sz="2000" b="1" dirty="0" smtClean="0">
                <a:latin typeface="Times New Roman" panose="02020603050405020304" pitchFamily="18" charset="0"/>
                <a:cs typeface="Times New Roman" panose="02020603050405020304" pitchFamily="18" charset="0"/>
              </a:rPr>
              <a:t>protecting </a:t>
            </a:r>
            <a:r>
              <a:rPr lang="en-US" sz="2000" b="1" dirty="0">
                <a:latin typeface="Times New Roman" panose="02020603050405020304" pitchFamily="18" charset="0"/>
                <a:cs typeface="Times New Roman" panose="02020603050405020304" pitchFamily="18" charset="0"/>
              </a:rPr>
              <a:t>our citizens and compatriots, </a:t>
            </a:r>
            <a:r>
              <a:rPr lang="en-US" sz="2000" b="1" dirty="0" smtClean="0">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protecting the most fundamental </a:t>
            </a:r>
            <a:r>
              <a:rPr lang="en-US" sz="2000" b="1" dirty="0" smtClean="0">
                <a:latin typeface="Times New Roman" panose="02020603050405020304" pitchFamily="18" charset="0"/>
                <a:cs typeface="Times New Roman" panose="02020603050405020304" pitchFamily="18" charset="0"/>
              </a:rPr>
              <a:t>human </a:t>
            </a:r>
            <a:r>
              <a:rPr lang="en-US" sz="2000" b="1" dirty="0">
                <a:latin typeface="Times New Roman" panose="02020603050405020304" pitchFamily="18" charset="0"/>
                <a:cs typeface="Times New Roman" panose="02020603050405020304" pitchFamily="18" charset="0"/>
              </a:rPr>
              <a:t>right –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right to live and nothing </a:t>
            </a:r>
            <a:r>
              <a:rPr lang="en-US" sz="2000" b="1" dirty="0" smtClean="0">
                <a:latin typeface="Times New Roman" panose="02020603050405020304" pitchFamily="18" charset="0"/>
                <a:cs typeface="Times New Roman" panose="02020603050405020304" pitchFamily="18" charset="0"/>
              </a:rPr>
              <a:t>more.” </a:t>
            </a:r>
          </a:p>
          <a:p>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Russian </a:t>
            </a:r>
            <a:r>
              <a:rPr lang="en-US" sz="2000" b="1" dirty="0">
                <a:latin typeface="Times New Roman" panose="02020603050405020304" pitchFamily="18" charset="0"/>
                <a:cs typeface="Times New Roman" panose="02020603050405020304" pitchFamily="18" charset="0"/>
              </a:rPr>
              <a:t>foreign </a:t>
            </a:r>
            <a:r>
              <a:rPr lang="en-US" sz="2000" b="1" dirty="0" smtClean="0">
                <a:latin typeface="Times New Roman" panose="02020603050405020304" pitchFamily="18" charset="0"/>
                <a:cs typeface="Times New Roman" panose="02020603050405020304" pitchFamily="18" charset="0"/>
              </a:rPr>
              <a:t>minister</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8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6772" y="3124200"/>
            <a:ext cx="4754828" cy="646331"/>
          </a:xfrm>
          <a:prstGeom prst="rect">
            <a:avLst/>
          </a:prstGeom>
          <a:noFill/>
        </p:spPr>
        <p:txBody>
          <a:bodyPr wrap="none" rtlCol="0">
            <a:spAutoFit/>
          </a:bodyPr>
          <a:lstStyle/>
          <a:p>
            <a:r>
              <a:rPr lang="en-US" sz="3600" dirty="0" smtClean="0">
                <a:latin typeface="Lucida Bright" panose="02040602050505020304" pitchFamily="18" charset="0"/>
              </a:rPr>
              <a:t>OK, so now onto the</a:t>
            </a:r>
            <a:endParaRPr lang="en-US" sz="3600" dirty="0">
              <a:latin typeface="Lucida Bright" panose="02040602050505020304" pitchFamily="18" charset="0"/>
            </a:endParaRPr>
          </a:p>
        </p:txBody>
      </p:sp>
      <p:sp>
        <p:nvSpPr>
          <p:cNvPr id="3" name="TextBox 2"/>
          <p:cNvSpPr txBox="1"/>
          <p:nvPr/>
        </p:nvSpPr>
        <p:spPr>
          <a:xfrm>
            <a:off x="5105400" y="3124200"/>
            <a:ext cx="3621504" cy="646331"/>
          </a:xfrm>
          <a:prstGeom prst="rect">
            <a:avLst/>
          </a:prstGeom>
          <a:solidFill>
            <a:srgbClr val="FFFF00"/>
          </a:solidFill>
        </p:spPr>
        <p:txBody>
          <a:bodyPr wrap="none" rtlCol="0">
            <a:spAutoFit/>
          </a:bodyPr>
          <a:lstStyle/>
          <a:p>
            <a:r>
              <a:rPr lang="en-US" sz="3600" dirty="0" smtClean="0">
                <a:latin typeface="Lucida Bright" panose="02040602050505020304" pitchFamily="18" charset="0"/>
              </a:rPr>
              <a:t>REAL REASONS</a:t>
            </a:r>
            <a:endParaRPr lang="en-US" sz="3600" dirty="0">
              <a:latin typeface="Lucida Bright" panose="02040602050505020304" pitchFamily="18" charset="0"/>
            </a:endParaRPr>
          </a:p>
        </p:txBody>
      </p:sp>
    </p:spTree>
    <p:extLst>
      <p:ext uri="{BB962C8B-B14F-4D97-AF65-F5344CB8AC3E}">
        <p14:creationId xmlns:p14="http://schemas.microsoft.com/office/powerpoint/2010/main" val="426098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2</a:t>
            </a:r>
          </a:p>
        </p:txBody>
      </p:sp>
      <p:sp>
        <p:nvSpPr>
          <p:cNvPr id="3" name="TextBox 2"/>
          <p:cNvSpPr txBox="1"/>
          <p:nvPr/>
        </p:nvSpPr>
        <p:spPr>
          <a:xfrm>
            <a:off x="4038600" y="2895823"/>
            <a:ext cx="4663969" cy="1446550"/>
          </a:xfrm>
          <a:prstGeom prst="rect">
            <a:avLst/>
          </a:prstGeom>
          <a:noFill/>
        </p:spPr>
        <p:txBody>
          <a:bodyPr wrap="none" rtlCol="0">
            <a:spAutoFit/>
          </a:bodyPr>
          <a:lstStyle/>
          <a:p>
            <a:r>
              <a:rPr lang="en-US" sz="4400" b="1" dirty="0">
                <a:effectLst>
                  <a:reflection blurRad="139700" stA="60000" endA="900" endPos="60000" dist="12700" dir="5400000" sy="-100000" algn="bl" rotWithShape="0"/>
                </a:effectLst>
                <a:latin typeface="+mj-lt"/>
              </a:rPr>
              <a:t>Geography of the </a:t>
            </a:r>
            <a:r>
              <a:rPr lang="en-US" sz="4400" b="1" dirty="0" smtClean="0">
                <a:effectLst>
                  <a:reflection blurRad="139700" stA="60000" endA="900" endPos="60000" dist="12700" dir="5400000" sy="-100000" algn="bl" rotWithShape="0"/>
                </a:effectLst>
                <a:latin typeface="+mj-lt"/>
              </a:rPr>
              <a:t/>
            </a:r>
            <a:br>
              <a:rPr lang="en-US" sz="4400" b="1" dirty="0" smtClean="0">
                <a:effectLst>
                  <a:reflection blurRad="139700" stA="60000" endA="900" endPos="60000" dist="12700" dir="5400000" sy="-100000" algn="bl" rotWithShape="0"/>
                </a:effectLst>
                <a:latin typeface="+mj-lt"/>
              </a:rPr>
            </a:br>
            <a:r>
              <a:rPr lang="en-US" sz="4400" b="1" dirty="0" smtClean="0">
                <a:effectLst>
                  <a:reflection blurRad="139700" stA="60000" endA="900" endPos="60000" dist="12700" dir="5400000" sy="-100000" algn="bl" rotWithShape="0"/>
                </a:effectLst>
                <a:latin typeface="+mj-lt"/>
              </a:rPr>
              <a:t>Crimean </a:t>
            </a:r>
            <a:r>
              <a:rPr lang="en-US" sz="4400" b="1" dirty="0">
                <a:effectLst>
                  <a:reflection blurRad="139700" stA="60000" endA="900" endPos="60000" dist="12700" dir="5400000" sy="-100000" algn="bl" rotWithShape="0"/>
                </a:effectLst>
                <a:latin typeface="+mj-lt"/>
              </a:rPr>
              <a:t>Peninsula </a:t>
            </a:r>
            <a:endParaRPr lang="en-US" sz="44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104853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2" descr="File:Black Sea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943"/>
            <a:ext cx="4495800" cy="3426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24487" y="1065539"/>
            <a:ext cx="2055371"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Russia views </a:t>
            </a:r>
            <a:r>
              <a:rPr lang="en-US" dirty="0" smtClean="0">
                <a:latin typeface="Aharoni" panose="02010803020104030203" pitchFamily="2" charset="-79"/>
                <a:cs typeface="Aharoni" panose="02010803020104030203" pitchFamily="2" charset="-79"/>
              </a:rPr>
              <a:t>the</a:t>
            </a:r>
            <a:endParaRPr lang="en-US" dirty="0">
              <a:latin typeface="Aharoni" panose="02010803020104030203" pitchFamily="2" charset="-79"/>
              <a:cs typeface="Aharoni" panose="02010803020104030203" pitchFamily="2" charset="-79"/>
            </a:endParaRPr>
          </a:p>
        </p:txBody>
      </p:sp>
      <p:sp>
        <p:nvSpPr>
          <p:cNvPr id="3" name="TextBox 2"/>
          <p:cNvSpPr txBox="1"/>
          <p:nvPr/>
        </p:nvSpPr>
        <p:spPr>
          <a:xfrm>
            <a:off x="4924487" y="1434871"/>
            <a:ext cx="3425938" cy="523220"/>
          </a:xfrm>
          <a:prstGeom prst="rect">
            <a:avLst/>
          </a:prstGeom>
          <a:solidFill>
            <a:schemeClr val="tx1"/>
          </a:solidFill>
        </p:spPr>
        <p:txBody>
          <a:bodyPr wrap="none" rtlCol="0">
            <a:spAutoFit/>
          </a:bodyPr>
          <a:lstStyle/>
          <a:p>
            <a:r>
              <a:rPr lang="en-US" sz="2800" dirty="0" smtClean="0">
                <a:solidFill>
                  <a:schemeClr val="bg1"/>
                </a:solidFill>
                <a:latin typeface="Aharoni" panose="02010803020104030203" pitchFamily="2" charset="-79"/>
                <a:cs typeface="Aharoni" panose="02010803020104030203" pitchFamily="2" charset="-79"/>
              </a:rPr>
              <a:t>Crimean Peninsula </a:t>
            </a:r>
            <a:endParaRPr lang="en-US" sz="2800" dirty="0">
              <a:solidFill>
                <a:schemeClr val="bg1"/>
              </a:solidFill>
            </a:endParaRPr>
          </a:p>
        </p:txBody>
      </p:sp>
      <p:sp>
        <p:nvSpPr>
          <p:cNvPr id="5" name="Right Arrow 4"/>
          <p:cNvSpPr/>
          <p:nvPr/>
        </p:nvSpPr>
        <p:spPr>
          <a:xfrm rot="19022417">
            <a:off x="744215" y="1254814"/>
            <a:ext cx="2057400" cy="10544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Crimean Peninsula</a:t>
            </a:r>
            <a:endParaRPr lang="en-US" b="1" dirty="0">
              <a:solidFill>
                <a:schemeClr val="tx1"/>
              </a:solidFill>
            </a:endParaRPr>
          </a:p>
        </p:txBody>
      </p:sp>
      <p:sp>
        <p:nvSpPr>
          <p:cNvPr id="6" name="TextBox 5"/>
          <p:cNvSpPr txBox="1"/>
          <p:nvPr/>
        </p:nvSpPr>
        <p:spPr>
          <a:xfrm>
            <a:off x="4924486" y="1981200"/>
            <a:ext cx="3021981"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a</a:t>
            </a:r>
            <a:r>
              <a:rPr lang="en-US" dirty="0" smtClean="0">
                <a:latin typeface="Aharoni" panose="02010803020104030203" pitchFamily="2" charset="-79"/>
                <a:cs typeface="Aharoni" panose="02010803020104030203" pitchFamily="2" charset="-79"/>
              </a:rPr>
              <a:t>s strategically important.</a:t>
            </a:r>
            <a:endParaRPr lang="en-US" dirty="0"/>
          </a:p>
        </p:txBody>
      </p:sp>
      <p:sp>
        <p:nvSpPr>
          <p:cNvPr id="9" name="Oval 8"/>
          <p:cNvSpPr/>
          <p:nvPr/>
        </p:nvSpPr>
        <p:spPr>
          <a:xfrm>
            <a:off x="533400" y="3788229"/>
            <a:ext cx="3352800" cy="2895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latin typeface="Britannic Bold" panose="020B0903060703020204" pitchFamily="34" charset="0"/>
              </a:rPr>
              <a:t>Russia’s only </a:t>
            </a:r>
            <a:r>
              <a:rPr lang="en-US" sz="2000" u="sng" dirty="0" smtClean="0">
                <a:solidFill>
                  <a:schemeClr val="tx1"/>
                </a:solidFill>
                <a:latin typeface="Britannic Bold" panose="020B0903060703020204" pitchFamily="34" charset="0"/>
              </a:rPr>
              <a:t>WARM WATER NAVAL BASE</a:t>
            </a:r>
            <a:r>
              <a:rPr lang="en-US" sz="2000" dirty="0" smtClean="0">
                <a:solidFill>
                  <a:schemeClr val="tx1"/>
                </a:solidFill>
                <a:latin typeface="Britannic Bold" panose="020B0903060703020204" pitchFamily="34" charset="0"/>
              </a:rPr>
              <a:t> </a:t>
            </a:r>
            <a:r>
              <a:rPr lang="en-US" sz="2000" dirty="0" smtClean="0">
                <a:solidFill>
                  <a:srgbClr val="FF0000"/>
                </a:solidFill>
                <a:latin typeface="Britannic Bold" panose="020B0903060703020204" pitchFamily="34" charset="0"/>
              </a:rPr>
              <a:t>is in Sevastopol. </a:t>
            </a:r>
            <a:endParaRPr lang="en-US" sz="2000" dirty="0">
              <a:solidFill>
                <a:srgbClr val="FF0000"/>
              </a:solidFill>
              <a:latin typeface="Britannic Bold" panose="020B0903060703020204" pitchFamily="34" charset="0"/>
            </a:endParaRPr>
          </a:p>
        </p:txBody>
      </p:sp>
      <p:sp>
        <p:nvSpPr>
          <p:cNvPr id="11" name="Oval 10"/>
          <p:cNvSpPr/>
          <p:nvPr/>
        </p:nvSpPr>
        <p:spPr>
          <a:xfrm>
            <a:off x="5029200" y="3657600"/>
            <a:ext cx="3352800" cy="2895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latin typeface="Britannic Bold" panose="020B0903060703020204" pitchFamily="34" charset="0"/>
              </a:rPr>
              <a:t>And Crimea serves as a </a:t>
            </a:r>
            <a:r>
              <a:rPr lang="en-US" sz="2000" u="sng" dirty="0" smtClean="0">
                <a:solidFill>
                  <a:schemeClr val="tx1"/>
                </a:solidFill>
                <a:latin typeface="Britannic Bold" panose="020B0903060703020204" pitchFamily="34" charset="0"/>
              </a:rPr>
              <a:t>CHOKE POINT</a:t>
            </a:r>
            <a:r>
              <a:rPr lang="en-US" sz="2000" dirty="0" smtClean="0">
                <a:solidFill>
                  <a:schemeClr val="tx1"/>
                </a:solidFill>
                <a:latin typeface="Britannic Bold" panose="020B0903060703020204" pitchFamily="34" charset="0"/>
              </a:rPr>
              <a:t> </a:t>
            </a:r>
            <a:r>
              <a:rPr lang="en-US" sz="2000" dirty="0" smtClean="0">
                <a:solidFill>
                  <a:srgbClr val="FF0000"/>
                </a:solidFill>
                <a:latin typeface="Britannic Bold" panose="020B0903060703020204" pitchFamily="34" charset="0"/>
              </a:rPr>
              <a:t>to and from the Sea of </a:t>
            </a:r>
            <a:r>
              <a:rPr lang="en-US" sz="2000" dirty="0" err="1" smtClean="0">
                <a:solidFill>
                  <a:srgbClr val="FF0000"/>
                </a:solidFill>
                <a:latin typeface="Britannic Bold" panose="020B0903060703020204" pitchFamily="34" charset="0"/>
              </a:rPr>
              <a:t>Azoz</a:t>
            </a:r>
            <a:r>
              <a:rPr lang="en-US" sz="2000" dirty="0" smtClean="0">
                <a:solidFill>
                  <a:srgbClr val="FF0000"/>
                </a:solidFill>
                <a:latin typeface="Britannic Bold" panose="020B0903060703020204" pitchFamily="34" charset="0"/>
              </a:rPr>
              <a:t>.</a:t>
            </a:r>
            <a:endParaRPr lang="en-US" sz="2000" dirty="0">
              <a:solidFill>
                <a:srgbClr val="FF0000"/>
              </a:solidFill>
              <a:latin typeface="Britannic Bold" panose="020B0903060703020204" pitchFamily="34" charset="0"/>
            </a:endParaRPr>
          </a:p>
        </p:txBody>
      </p:sp>
    </p:spTree>
    <p:extLst>
      <p:ext uri="{BB962C8B-B14F-4D97-AF65-F5344CB8AC3E}">
        <p14:creationId xmlns:p14="http://schemas.microsoft.com/office/powerpoint/2010/main" val="97614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42335" y="-1066800"/>
            <a:ext cx="3921266" cy="9248686"/>
          </a:xfrm>
          <a:prstGeom prst="rect">
            <a:avLst/>
          </a:prstGeom>
          <a:noFill/>
        </p:spPr>
        <p:txBody>
          <a:bodyPr wrap="none" rtlCol="0">
            <a:spAutoFit/>
          </a:bodyPr>
          <a:lstStyle/>
          <a:p>
            <a:r>
              <a:rPr lang="en-US" sz="59500" dirty="0">
                <a:solidFill>
                  <a:srgbClr val="FFFF00"/>
                </a:solidFill>
                <a:latin typeface="Bernard MT Condensed" panose="02050806060905020404" pitchFamily="18" charset="0"/>
              </a:rPr>
              <a:t>3</a:t>
            </a:r>
          </a:p>
        </p:txBody>
      </p:sp>
      <p:sp>
        <p:nvSpPr>
          <p:cNvPr id="3" name="TextBox 2"/>
          <p:cNvSpPr txBox="1"/>
          <p:nvPr/>
        </p:nvSpPr>
        <p:spPr>
          <a:xfrm>
            <a:off x="3581400" y="3142044"/>
            <a:ext cx="5155194" cy="830997"/>
          </a:xfrm>
          <a:prstGeom prst="rect">
            <a:avLst/>
          </a:prstGeom>
          <a:noFill/>
        </p:spPr>
        <p:txBody>
          <a:bodyPr wrap="none" rtlCol="0">
            <a:spAutoFit/>
          </a:bodyPr>
          <a:lstStyle/>
          <a:p>
            <a:r>
              <a:rPr lang="en-US" sz="4800" b="1" dirty="0">
                <a:effectLst>
                  <a:reflection blurRad="139700" stA="60000" endA="900" endPos="60000" dist="12700" dir="5400000" sy="-100000" algn="bl" rotWithShape="0"/>
                </a:effectLst>
                <a:latin typeface="+mj-lt"/>
              </a:rPr>
              <a:t>Location of Ukraine</a:t>
            </a:r>
            <a:endParaRPr lang="en-US" sz="4800" dirty="0">
              <a:effectLst>
                <a:reflection blurRad="139700" stA="60000" endA="900" endPos="60000" dist="12700" dir="5400000" sy="-100000" algn="bl" rotWithShape="0"/>
              </a:effectLst>
              <a:latin typeface="+mj-lt"/>
            </a:endParaRPr>
          </a:p>
        </p:txBody>
      </p:sp>
    </p:spTree>
    <p:extLst>
      <p:ext uri="{BB962C8B-B14F-4D97-AF65-F5344CB8AC3E}">
        <p14:creationId xmlns:p14="http://schemas.microsoft.com/office/powerpoint/2010/main" val="413765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061206" cy="5410200"/>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rot="1307716">
            <a:off x="2534548" y="1427096"/>
            <a:ext cx="2445302" cy="19366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latin typeface="AR JULIAN" panose="02000000000000000000" pitchFamily="2" charset="0"/>
              </a:rPr>
              <a:t>That right there is Ukraine, </a:t>
            </a:r>
            <a:r>
              <a:rPr lang="en-US" sz="1200" u="sng" dirty="0" smtClean="0">
                <a:solidFill>
                  <a:srgbClr val="FF0000"/>
                </a:solidFill>
                <a:latin typeface="AR JULIAN" panose="02000000000000000000" pitchFamily="2" charset="0"/>
              </a:rPr>
              <a:t>SANDWICHED B/W RUSSIA AND EUROPE</a:t>
            </a:r>
            <a:endParaRPr lang="en-US" sz="1400" u="sng" dirty="0">
              <a:solidFill>
                <a:srgbClr val="FF0000"/>
              </a:solidFill>
              <a:latin typeface="AR JULIAN" panose="02000000000000000000" pitchFamily="2" charset="0"/>
            </a:endParaRPr>
          </a:p>
        </p:txBody>
      </p:sp>
    </p:spTree>
    <p:extLst>
      <p:ext uri="{BB962C8B-B14F-4D97-AF65-F5344CB8AC3E}">
        <p14:creationId xmlns:p14="http://schemas.microsoft.com/office/powerpoint/2010/main" val="401225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557</Words>
  <Application>Microsoft Office PowerPoint</Application>
  <PresentationFormat>On-screen Show (4:3)</PresentationFormat>
  <Paragraphs>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Maxfield</dc:creator>
  <cp:lastModifiedBy>John Maxfield</cp:lastModifiedBy>
  <cp:revision>19</cp:revision>
  <dcterms:created xsi:type="dcterms:W3CDTF">2014-03-03T15:36:35Z</dcterms:created>
  <dcterms:modified xsi:type="dcterms:W3CDTF">2014-03-03T19:16:09Z</dcterms:modified>
</cp:coreProperties>
</file>